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4"/>
  </p:sldMasterIdLst>
  <p:sldIdLst>
    <p:sldId id="256" r:id="rId5"/>
    <p:sldId id="257" r:id="rId6"/>
    <p:sldId id="278" r:id="rId7"/>
    <p:sldId id="280" r:id="rId8"/>
    <p:sldId id="259" r:id="rId9"/>
    <p:sldId id="282" r:id="rId10"/>
    <p:sldId id="262" r:id="rId11"/>
    <p:sldId id="261" r:id="rId12"/>
    <p:sldId id="268" r:id="rId13"/>
    <p:sldId id="269" r:id="rId14"/>
    <p:sldId id="283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81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98D05-C99D-40AC-A4A1-BEA6A3901704}" v="3" dt="2021-02-24T14:16:00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FA4AB-9C6E-4CA9-BB62-7FC2B84DC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49FD33-0496-4445-A1BD-E608EA15F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51D2E-9B23-44F4-A456-DB56C071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8D037-5C29-4B11-A4E0-B77FF9BC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D79BCE-D1AC-4B2E-BEE2-1853ED0B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2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63BB4-AF03-44EC-8747-BB2531D4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30F86A-ABDA-4F34-8A17-5924F9F35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F20DD9-9B08-4B2B-A442-4D997E79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0D84A3-5ABD-4B4B-AE1D-1F06EE94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308170-D8FA-46AB-A5B4-C04A992B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2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494E14-74BF-46B5-8ACA-D0BD7BF44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D39C55-9789-4662-9A81-D17434184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90B4F3-BBB2-47BE-995A-3FE1BB0A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524044-8B70-4260-A77A-2FD3B151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03778B-FBA0-44D9-AF74-75F9B8F1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4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DA012-70EE-43A4-928C-E18FD65AB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25ABD1-BEB4-4423-9DD2-6F32E7D6E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7B9142-1D5C-41B6-B30F-1B344540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A4DC1B-2547-4638-AF6F-8DBE1503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5C280E-FCD3-4094-A648-44611F77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5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D2F47-634D-465D-8410-2A634E2E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2BEED1-CC62-4990-9F6A-EF695EF48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A66B5A-860C-4338-9284-D6484A25F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AB03B4-D63F-4010-8644-BD826DCE1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9E2F48-3A83-4199-B812-1F9B3A0F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8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7DC2F-3533-4E1C-90EA-3F3F7437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78A2B5-2961-4607-B6E6-8C01843F5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C98174-9A02-48AF-B093-FD808F64B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E7C363-492C-4E82-80B3-1610A5CC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64FBC2-DB43-4F58-B525-DC495C1A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0DEC64-E3B4-4EE7-8721-3559FF06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7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B8D34-E1AC-49FE-AFF8-9A6BD581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C1FC98-0142-452F-A4BC-794A3228C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EB4A7B-CFD0-4853-A524-674B185A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F377FE-ADEF-4776-998E-1256ED8EC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60619BD-7A7B-42EE-BF3C-DA94B34A1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2ADEB4-BAAE-45BD-B202-9221E6912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9CA6810-81F3-4819-8AC6-FFC9AC01F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0A9F0AB-1FE8-48E4-9CB8-B44A4342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2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20A9B-3C39-43DC-9B72-C91283A0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3565AA-68F1-489A-A55F-50D797F5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310984-6D25-4D6B-B16C-C288972C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D51E787-3056-4B9E-A7A3-4D4F19BC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7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526A7A-F6D8-4BCF-850F-27DE3E67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39F78C7-E762-4706-AC22-9D8E9762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C321CA-1A62-496D-B655-75F0F57B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05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42C20-A756-4682-8A77-8BD577F1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041625-C4B7-4009-A045-A58947E2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BF4482-8C8F-45F5-9040-75FE065C2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420943-C331-478A-BA7E-481034D4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4D92B2-E245-4537-B414-4F07BBF3F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017BB6-82CC-4EDA-AB06-C72D271D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1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287B7-E1FD-4491-A1E7-B01CC072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337B175-2440-42C7-8787-C0FD3EF2E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33293A-1380-48FC-A12D-3505EEC3A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05E601-1541-4150-B1CD-850522C5B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91D4FF-3C89-4C80-8A22-C02D815C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E7AC4C-A8D0-432B-BF7C-B5F3D947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21D2C6-FF66-4E5E-AC64-BE7736C4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C86980-F7A8-4DC0-9B04-1BDED1C45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CA75C5-0CF6-4282-8166-1534B1AE1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4011A4-1C98-4DD2-BBEA-A0B37602B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7A619C-17B7-4592-BC26-2A51B9747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9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microsoft.com/office/2007/relationships/hdphoto" Target="../media/hdphoto6.wdp"/><Relationship Id="rId7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microsoft.com/office/2007/relationships/hdphoto" Target="../media/hdphoto6.wdp"/><Relationship Id="rId7" Type="http://schemas.openxmlformats.org/officeDocument/2006/relationships/image" Target="../media/image3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microsoft.com/office/2007/relationships/hdphoto" Target="../media/hdphoto3.wdp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microsoft.com/office/2007/relationships/hdphoto" Target="../media/hdphoto4.wdp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4" descr="The 'Ghost in the Shell' Opening Sequence is Just Like the ...">
            <a:extLst>
              <a:ext uri="{FF2B5EF4-FFF2-40B4-BE49-F238E27FC236}">
                <a16:creationId xmlns:a16="http://schemas.microsoft.com/office/drawing/2014/main" id="{0406B960-B3E3-458F-8F2B-79B2B7DC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D9E1597B-D5B2-4026-9F13-FE841C2EED75}"/>
              </a:ext>
            </a:extLst>
          </p:cNvPr>
          <p:cNvSpPr/>
          <p:nvPr/>
        </p:nvSpPr>
        <p:spPr>
          <a:xfrm>
            <a:off x="5138863" y="2386020"/>
            <a:ext cx="1914251" cy="177338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Lt BT" panose="020B0402020204020303" pitchFamily="34" charset="0"/>
              </a:rPr>
              <a:t>Javier Fumanal </a:t>
            </a:r>
            <a:r>
              <a:rPr lang="en-US" dirty="0" err="1">
                <a:solidFill>
                  <a:srgbClr val="FFFFFF"/>
                </a:solidFill>
                <a:latin typeface="Futura Lt BT" panose="020B0402020204020303" pitchFamily="34" charset="0"/>
              </a:rPr>
              <a:t>Idocin</a:t>
            </a:r>
            <a:endParaRPr lang="en-US" dirty="0">
              <a:solidFill>
                <a:srgbClr val="FFFFFF"/>
              </a:solidFill>
              <a:latin typeface="Futura Lt BT" panose="020B04020202040203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D6616A-C82B-46D2-B3C4-0F1A8F090CAD}"/>
              </a:ext>
            </a:extLst>
          </p:cNvPr>
          <p:cNvSpPr txBox="1"/>
          <p:nvPr/>
        </p:nvSpPr>
        <p:spPr>
          <a:xfrm>
            <a:off x="7053124" y="2820616"/>
            <a:ext cx="41392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rgbClr val="FFFFFF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Ordenador</a:t>
            </a:r>
            <a:endParaRPr lang="es-ES" sz="6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741239-E085-4487-97CA-80D94AA85C7E}"/>
              </a:ext>
            </a:extLst>
          </p:cNvPr>
          <p:cNvSpPr txBox="1"/>
          <p:nvPr/>
        </p:nvSpPr>
        <p:spPr>
          <a:xfrm>
            <a:off x="5495913" y="3535484"/>
            <a:ext cx="120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latin typeface="Futura Lt BT" panose="020B0402020204020303" pitchFamily="34" charset="0"/>
              </a:rPr>
              <a:t>FACES</a:t>
            </a:r>
            <a:endParaRPr lang="es-ES" sz="2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C4BBCA-226A-4767-B1AD-DFD651EE5A00}"/>
              </a:ext>
            </a:extLst>
          </p:cNvPr>
          <p:cNvSpPr txBox="1"/>
          <p:nvPr/>
        </p:nvSpPr>
        <p:spPr>
          <a:xfrm>
            <a:off x="5528992" y="3091683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Futura Lt BT" panose="020B0402020204020303" pitchFamily="34" charset="0"/>
              </a:rPr>
              <a:t>INTER-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527D418-41D1-4F27-AE32-22B004C774EA}"/>
              </a:ext>
            </a:extLst>
          </p:cNvPr>
          <p:cNvSpPr txBox="1"/>
          <p:nvPr/>
        </p:nvSpPr>
        <p:spPr>
          <a:xfrm>
            <a:off x="2459762" y="2820616"/>
            <a:ext cx="31572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rgbClr val="FFFFFF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Cerebro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69016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AA59E-47D1-46A2-A9AE-1E209A2A85F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Enhanced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 Multimodal Framework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5B1F18-AD79-4703-BF61-2FAE595E386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Capturar la señal</a:t>
            </a:r>
          </a:p>
          <a:p>
            <a:pPr marL="514350" indent="-514350">
              <a:buAutoNum type="arabicPeriod"/>
            </a:pP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Fast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 Fourier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Transform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s-ES" u="sng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Diferenciación de Señal</a:t>
            </a:r>
          </a:p>
          <a:p>
            <a:pPr marL="514350" indent="-514350">
              <a:buAutoNum type="arabicPeriod"/>
            </a:pPr>
            <a:endParaRPr lang="es-ES" dirty="0">
              <a:cs typeface="Calibri" panose="020F0502020204030204"/>
            </a:endParaRPr>
          </a:p>
        </p:txBody>
      </p:sp>
      <p:pic>
        <p:nvPicPr>
          <p:cNvPr id="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017ABAF-6DB5-4A50-92F6-9B9A09BAF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09" y="1825625"/>
            <a:ext cx="6090071" cy="29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4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AA59E-47D1-46A2-A9AE-1E209A2A85F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Enhanced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 Multimodal Framework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E45F3B-90DC-415E-A42F-AF1174F6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32" y="5491822"/>
            <a:ext cx="10515600" cy="7878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1400" dirty="0">
                <a:solidFill>
                  <a:schemeClr val="bg1"/>
                </a:solidFill>
              </a:rPr>
              <a:t>2. Nguyen, J. P., </a:t>
            </a:r>
            <a:r>
              <a:rPr lang="es-ES" sz="1400" dirty="0" err="1">
                <a:solidFill>
                  <a:schemeClr val="bg1"/>
                </a:solidFill>
              </a:rPr>
              <a:t>Shipley</a:t>
            </a:r>
            <a:r>
              <a:rPr lang="es-ES" sz="1400" dirty="0">
                <a:solidFill>
                  <a:schemeClr val="bg1"/>
                </a:solidFill>
              </a:rPr>
              <a:t>, F. B., Linder, A. N., Plummer, G. S., Liu, M., </a:t>
            </a:r>
            <a:r>
              <a:rPr lang="es-ES" sz="1400" dirty="0" err="1">
                <a:solidFill>
                  <a:schemeClr val="bg1"/>
                </a:solidFill>
              </a:rPr>
              <a:t>Setru</a:t>
            </a:r>
            <a:r>
              <a:rPr lang="es-ES" sz="1400" dirty="0">
                <a:solidFill>
                  <a:schemeClr val="bg1"/>
                </a:solidFill>
              </a:rPr>
              <a:t>, S. U., ... &amp; </a:t>
            </a:r>
            <a:r>
              <a:rPr lang="es-ES" sz="1400" dirty="0" err="1">
                <a:solidFill>
                  <a:schemeClr val="bg1"/>
                </a:solidFill>
              </a:rPr>
              <a:t>Leifer</a:t>
            </a:r>
            <a:r>
              <a:rPr lang="es-ES" sz="1400" dirty="0">
                <a:solidFill>
                  <a:schemeClr val="bg1"/>
                </a:solidFill>
              </a:rPr>
              <a:t>, A. M. (2016). </a:t>
            </a:r>
            <a:r>
              <a:rPr lang="es-ES" sz="1400" dirty="0" err="1">
                <a:solidFill>
                  <a:schemeClr val="bg1"/>
                </a:solidFill>
              </a:rPr>
              <a:t>Whole-brain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 err="1">
                <a:solidFill>
                  <a:schemeClr val="bg1"/>
                </a:solidFill>
              </a:rPr>
              <a:t>calcium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 err="1">
                <a:solidFill>
                  <a:schemeClr val="bg1"/>
                </a:solidFill>
              </a:rPr>
              <a:t>imaging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 err="1">
                <a:solidFill>
                  <a:schemeClr val="bg1"/>
                </a:solidFill>
              </a:rPr>
              <a:t>with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 err="1">
                <a:solidFill>
                  <a:schemeClr val="bg1"/>
                </a:solidFill>
              </a:rPr>
              <a:t>cellular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 err="1">
                <a:solidFill>
                  <a:schemeClr val="bg1"/>
                </a:solidFill>
              </a:rPr>
              <a:t>resolution</a:t>
            </a:r>
            <a:r>
              <a:rPr lang="es-ES" sz="1400" dirty="0">
                <a:solidFill>
                  <a:schemeClr val="bg1"/>
                </a:solidFill>
              </a:rPr>
              <a:t> in </a:t>
            </a:r>
            <a:r>
              <a:rPr lang="es-ES" sz="1400" dirty="0" err="1">
                <a:solidFill>
                  <a:schemeClr val="bg1"/>
                </a:solidFill>
              </a:rPr>
              <a:t>freely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 err="1">
                <a:solidFill>
                  <a:schemeClr val="bg1"/>
                </a:solidFill>
              </a:rPr>
              <a:t>behaving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 err="1">
                <a:solidFill>
                  <a:schemeClr val="bg1"/>
                </a:solidFill>
              </a:rPr>
              <a:t>Caenorhabditis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 err="1">
                <a:solidFill>
                  <a:schemeClr val="bg1"/>
                </a:solidFill>
              </a:rPr>
              <a:t>elegans</a:t>
            </a:r>
            <a:r>
              <a:rPr lang="es-ES" sz="1400" dirty="0">
                <a:solidFill>
                  <a:schemeClr val="bg1"/>
                </a:solidFill>
              </a:rPr>
              <a:t>. </a:t>
            </a:r>
            <a:r>
              <a:rPr lang="es-ES" sz="1400" i="1" dirty="0" err="1">
                <a:solidFill>
                  <a:schemeClr val="bg1"/>
                </a:solidFill>
              </a:rPr>
              <a:t>Proceedings</a:t>
            </a:r>
            <a:r>
              <a:rPr lang="es-ES" sz="1400" i="1" dirty="0">
                <a:solidFill>
                  <a:schemeClr val="bg1"/>
                </a:solidFill>
              </a:rPr>
              <a:t> </a:t>
            </a:r>
            <a:r>
              <a:rPr lang="es-ES" sz="1400" i="1" dirty="0" err="1">
                <a:solidFill>
                  <a:schemeClr val="bg1"/>
                </a:solidFill>
              </a:rPr>
              <a:t>of</a:t>
            </a:r>
            <a:r>
              <a:rPr lang="es-ES" sz="1400" i="1" dirty="0">
                <a:solidFill>
                  <a:schemeClr val="bg1"/>
                </a:solidFill>
              </a:rPr>
              <a:t> </a:t>
            </a:r>
            <a:r>
              <a:rPr lang="es-ES" sz="1400" i="1" dirty="0" err="1">
                <a:solidFill>
                  <a:schemeClr val="bg1"/>
                </a:solidFill>
              </a:rPr>
              <a:t>the</a:t>
            </a:r>
            <a:r>
              <a:rPr lang="es-ES" sz="1400" i="1" dirty="0">
                <a:solidFill>
                  <a:schemeClr val="bg1"/>
                </a:solidFill>
              </a:rPr>
              <a:t> </a:t>
            </a:r>
            <a:r>
              <a:rPr lang="es-ES" sz="1400" i="1" dirty="0" err="1">
                <a:solidFill>
                  <a:schemeClr val="bg1"/>
                </a:solidFill>
              </a:rPr>
              <a:t>National</a:t>
            </a:r>
            <a:r>
              <a:rPr lang="es-ES" sz="1400" i="1" dirty="0">
                <a:solidFill>
                  <a:schemeClr val="bg1"/>
                </a:solidFill>
              </a:rPr>
              <a:t> </a:t>
            </a:r>
            <a:r>
              <a:rPr lang="es-ES" sz="1400" i="1" dirty="0" err="1">
                <a:solidFill>
                  <a:schemeClr val="bg1"/>
                </a:solidFill>
              </a:rPr>
              <a:t>Academy</a:t>
            </a:r>
            <a:r>
              <a:rPr lang="es-ES" sz="1400" i="1" dirty="0">
                <a:solidFill>
                  <a:schemeClr val="bg1"/>
                </a:solidFill>
              </a:rPr>
              <a:t> </a:t>
            </a:r>
            <a:r>
              <a:rPr lang="es-ES" sz="1400" i="1" dirty="0" err="1">
                <a:solidFill>
                  <a:schemeClr val="bg1"/>
                </a:solidFill>
              </a:rPr>
              <a:t>of</a:t>
            </a:r>
            <a:r>
              <a:rPr lang="es-ES" sz="1400" i="1" dirty="0">
                <a:solidFill>
                  <a:schemeClr val="bg1"/>
                </a:solidFill>
              </a:rPr>
              <a:t> </a:t>
            </a:r>
            <a:r>
              <a:rPr lang="es-ES" sz="1400" i="1" dirty="0" err="1">
                <a:solidFill>
                  <a:schemeClr val="bg1"/>
                </a:solidFill>
              </a:rPr>
              <a:t>Sciences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r>
              <a:rPr lang="es-ES" sz="1400" i="1" dirty="0">
                <a:solidFill>
                  <a:schemeClr val="bg1"/>
                </a:solidFill>
              </a:rPr>
              <a:t>113</a:t>
            </a:r>
            <a:r>
              <a:rPr lang="es-ES" sz="1400" dirty="0">
                <a:solidFill>
                  <a:schemeClr val="bg1"/>
                </a:solidFill>
              </a:rPr>
              <a:t>(8), E1074-E1081.</a:t>
            </a:r>
          </a:p>
          <a:p>
            <a:pPr marL="0" indent="0">
              <a:buNone/>
            </a:pPr>
            <a:r>
              <a:rPr lang="es-ES" sz="1400" dirty="0">
                <a:solidFill>
                  <a:schemeClr val="bg1"/>
                </a:solidFill>
              </a:rPr>
              <a:t>3. </a:t>
            </a:r>
            <a:r>
              <a:rPr lang="en-US" sz="1400" i="1" dirty="0">
                <a:solidFill>
                  <a:schemeClr val="bg1"/>
                </a:solidFill>
              </a:rPr>
              <a:t>Aguilera, M., C. </a:t>
            </a:r>
            <a:r>
              <a:rPr lang="en-US" sz="1400" i="1" dirty="0" err="1">
                <a:solidFill>
                  <a:schemeClr val="bg1"/>
                </a:solidFill>
              </a:rPr>
              <a:t>Alquézar-Baeta</a:t>
            </a:r>
            <a:r>
              <a:rPr lang="en-US" sz="1400" i="1" dirty="0">
                <a:solidFill>
                  <a:schemeClr val="bg1"/>
                </a:solidFill>
              </a:rPr>
              <a:t> and E. </a:t>
            </a:r>
            <a:r>
              <a:rPr lang="en-US" sz="1400" i="1" dirty="0" err="1">
                <a:solidFill>
                  <a:schemeClr val="bg1"/>
                </a:solidFill>
              </a:rPr>
              <a:t>Izquierdo</a:t>
            </a:r>
            <a:r>
              <a:rPr lang="en-US" sz="1400" i="1" dirty="0">
                <a:solidFill>
                  <a:schemeClr val="bg1"/>
                </a:solidFill>
              </a:rPr>
              <a:t>. “Signatures of criticality in a maximum entropy model of the C. elegans brain </a:t>
            </a:r>
            <a:r>
              <a:rPr lang="en-US" sz="1400" dirty="0">
                <a:solidFill>
                  <a:schemeClr val="bg1"/>
                </a:solidFill>
              </a:rPr>
              <a:t>during</a:t>
            </a:r>
            <a:r>
              <a:rPr lang="en-US" sz="1400" i="1" dirty="0">
                <a:solidFill>
                  <a:schemeClr val="bg1"/>
                </a:solidFill>
              </a:rPr>
              <a:t> free </a:t>
            </a:r>
            <a:r>
              <a:rPr lang="en-US" sz="1400" i="1" dirty="0" err="1">
                <a:solidFill>
                  <a:schemeClr val="bg1"/>
                </a:solidFill>
              </a:rPr>
              <a:t>behaviour</a:t>
            </a:r>
            <a:r>
              <a:rPr lang="en-US" sz="1400" i="1" dirty="0">
                <a:solidFill>
                  <a:schemeClr val="bg1"/>
                </a:solidFill>
              </a:rPr>
              <a:t>.” ECAL (2017).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231BDB-B60E-4EB8-972F-6B1B201AFB59}"/>
              </a:ext>
            </a:extLst>
          </p:cNvPr>
          <p:cNvSpPr txBox="1"/>
          <p:nvPr/>
        </p:nvSpPr>
        <p:spPr>
          <a:xfrm>
            <a:off x="936690" y="3790534"/>
            <a:ext cx="101256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Futura Lt BT" panose="020B0402020204020303" pitchFamily="34" charset="0"/>
              </a:rPr>
              <a:t>Activación</a:t>
            </a:r>
            <a:r>
              <a:rPr lang="en-US" sz="2800" dirty="0">
                <a:solidFill>
                  <a:schemeClr val="bg1"/>
                </a:solidFill>
                <a:latin typeface="Futura Lt BT" panose="020B0402020204020303" pitchFamily="34" charset="0"/>
              </a:rPr>
              <a:t> neuronal </a:t>
            </a:r>
            <a:r>
              <a:rPr lang="en-US" sz="2800" dirty="0" err="1">
                <a:solidFill>
                  <a:schemeClr val="bg1"/>
                </a:solidFill>
                <a:latin typeface="Futura Lt BT" panose="020B0402020204020303" pitchFamily="34" charset="0"/>
              </a:rPr>
              <a:t>C.Elegans</a:t>
            </a:r>
            <a:r>
              <a:rPr lang="en-US" sz="28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Futura Lt BT" panose="020B0402020204020303" pitchFamily="34" charset="0"/>
              </a:rPr>
              <a:t>visualizando</a:t>
            </a:r>
            <a:r>
              <a:rPr lang="en-US" sz="2800" dirty="0">
                <a:solidFill>
                  <a:schemeClr val="bg1"/>
                </a:solidFill>
                <a:latin typeface="Futura Lt BT" panose="020B0402020204020303" pitchFamily="34" charset="0"/>
              </a:rPr>
              <a:t> el calcio</a:t>
            </a:r>
            <a:r>
              <a:rPr lang="en-US" sz="2800" baseline="30000" dirty="0">
                <a:solidFill>
                  <a:schemeClr val="bg1"/>
                </a:solidFill>
                <a:latin typeface="Futura Lt BT" panose="020B0402020204020303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Futura Lt BT" panose="020B0402020204020303" pitchFamily="34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utura Lt BT" panose="020B0402020204020303" pitchFamily="34" charset="0"/>
              </a:rPr>
              <a:t>Las </a:t>
            </a:r>
            <a:r>
              <a:rPr lang="en-US" sz="28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medidas</a:t>
            </a:r>
            <a:r>
              <a:rPr lang="en-US" sz="2800" dirty="0">
                <a:solidFill>
                  <a:schemeClr val="bg1"/>
                </a:solidFill>
                <a:latin typeface="Futura Lt BT" panose="020B0402020204020303" pitchFamily="34" charset="0"/>
              </a:rPr>
              <a:t> engañan</a:t>
            </a:r>
            <a:r>
              <a:rPr lang="en-US" sz="2800" baseline="30000" dirty="0">
                <a:solidFill>
                  <a:schemeClr val="bg1"/>
                </a:solidFill>
                <a:latin typeface="Futura Lt BT" panose="020B0402020204020303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Futura Lt BT" panose="020B0402020204020303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utura Lt BT" panose="020B0402020204020303" pitchFamily="34" charset="0"/>
              </a:rPr>
              <a:t>Los </a:t>
            </a:r>
            <a:r>
              <a:rPr lang="en-US" sz="2800" dirty="0" err="1">
                <a:solidFill>
                  <a:schemeClr val="bg1"/>
                </a:solidFill>
                <a:latin typeface="Futura Lt BT" panose="020B0402020204020303" pitchFamily="34" charset="0"/>
              </a:rPr>
              <a:t>picos</a:t>
            </a:r>
            <a:r>
              <a:rPr lang="en-US" sz="2800" dirty="0">
                <a:solidFill>
                  <a:schemeClr val="bg1"/>
                </a:solidFill>
                <a:latin typeface="Futura Lt BT" panose="020B0402020204020303" pitchFamily="34" charset="0"/>
              </a:rPr>
              <a:t> no </a:t>
            </a:r>
            <a:r>
              <a:rPr lang="en-US" sz="2800" dirty="0" err="1">
                <a:solidFill>
                  <a:schemeClr val="bg1"/>
                </a:solidFill>
                <a:latin typeface="Futura Lt BT" panose="020B0402020204020303" pitchFamily="34" charset="0"/>
              </a:rPr>
              <a:t>interesan</a:t>
            </a:r>
            <a:r>
              <a:rPr lang="en-US" sz="2800" dirty="0">
                <a:solidFill>
                  <a:schemeClr val="bg1"/>
                </a:solidFill>
                <a:latin typeface="Futura Lt BT" panose="020B0402020204020303" pitchFamily="34" charset="0"/>
              </a:rPr>
              <a:t>.</a:t>
            </a:r>
          </a:p>
        </p:txBody>
      </p:sp>
      <p:pic>
        <p:nvPicPr>
          <p:cNvPr id="10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38E6C86-395D-4CCB-B08F-8B560EF03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652" y="1725051"/>
            <a:ext cx="7221758" cy="203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AA59E-47D1-46A2-A9AE-1E209A2A85F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Enhanced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 Multimodal Framework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5B1F18-AD79-4703-BF61-2FAE595E386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Capturar la señal</a:t>
            </a:r>
          </a:p>
          <a:p>
            <a:pPr marL="514350" indent="-514350">
              <a:buAutoNum type="arabicPeriod"/>
            </a:pP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Fast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 Fourier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Transform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s-ES" u="sng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Diferenciación de Señal</a:t>
            </a:r>
          </a:p>
          <a:p>
            <a:pPr marL="514350" indent="-514350">
              <a:buAutoNum type="arabicPeriod"/>
            </a:pP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Common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Space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Patterns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s-ES" dirty="0">
              <a:cs typeface="Calibri" panose="020F0502020204030204"/>
            </a:endParaRPr>
          </a:p>
        </p:txBody>
      </p:sp>
      <p:pic>
        <p:nvPicPr>
          <p:cNvPr id="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017ABAF-6DB5-4A50-92F6-9B9A09BAF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09" y="1825625"/>
            <a:ext cx="6090071" cy="29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0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AA59E-47D1-46A2-A9AE-1E209A2A85F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Enhanced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 Multimodal Framework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5B1F18-AD79-4703-BF61-2FAE595E386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Capturar la señal</a:t>
            </a:r>
          </a:p>
          <a:p>
            <a:pPr marL="514350" indent="-514350">
              <a:buAutoNum type="arabicPeriod"/>
            </a:pP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Fast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 Fourier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Transform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s-ES" u="sng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Diferenciación de Señal</a:t>
            </a:r>
          </a:p>
          <a:p>
            <a:pPr marL="514350" indent="-514350">
              <a:buAutoNum type="arabicPeriod"/>
            </a:pP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Common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Space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Patterns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Entrenamiento</a:t>
            </a:r>
          </a:p>
          <a:p>
            <a:pPr marL="514350" indent="-514350">
              <a:buAutoNum type="arabicPeriod"/>
            </a:pPr>
            <a:endParaRPr lang="es-ES" dirty="0">
              <a:cs typeface="Calibri" panose="020F0502020204030204"/>
            </a:endParaRPr>
          </a:p>
        </p:txBody>
      </p:sp>
      <p:pic>
        <p:nvPicPr>
          <p:cNvPr id="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017ABAF-6DB5-4A50-92F6-9B9A09BAF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09" y="1825625"/>
            <a:ext cx="6090071" cy="29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AA59E-47D1-46A2-A9AE-1E209A2A85F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Enhanced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 Multimodal Framework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5B1F18-AD79-4703-BF61-2FAE595E386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Capturar la señal</a:t>
            </a:r>
          </a:p>
          <a:p>
            <a:pPr marL="514350" indent="-514350">
              <a:buAutoNum type="arabicPeriod"/>
            </a:pP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Fast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 Fourier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Transform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s-ES" u="sng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Diferenciación de Señal</a:t>
            </a:r>
          </a:p>
          <a:p>
            <a:pPr marL="514350" indent="-514350">
              <a:buAutoNum type="arabicPeriod"/>
            </a:pP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Common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Space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Patterns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Entrenamiento</a:t>
            </a:r>
          </a:p>
          <a:p>
            <a:pPr marL="514350" indent="-514350">
              <a:buAutoNum type="arabicPeriod"/>
            </a:pPr>
            <a:r>
              <a:rPr lang="es-ES" u="sng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Decisión multimodal</a:t>
            </a:r>
          </a:p>
          <a:p>
            <a:pPr marL="514350" indent="-514350">
              <a:buAutoNum type="arabicPeriod"/>
            </a:pPr>
            <a:endParaRPr lang="es-ES" dirty="0">
              <a:cs typeface="Calibri" panose="020F0502020204030204"/>
            </a:endParaRPr>
          </a:p>
        </p:txBody>
      </p:sp>
      <p:pic>
        <p:nvPicPr>
          <p:cNvPr id="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017ABAF-6DB5-4A50-92F6-9B9A09BAF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09" y="1825625"/>
            <a:ext cx="6090071" cy="29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5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1">
            <a:extLst>
              <a:ext uri="{FF2B5EF4-FFF2-40B4-BE49-F238E27FC236}">
                <a16:creationId xmlns:a16="http://schemas.microsoft.com/office/drawing/2014/main" id="{3926CCF4-C787-47E9-BBB1-D88B8AA83739}"/>
              </a:ext>
            </a:extLst>
          </p:cNvPr>
          <p:cNvSpPr txBox="1">
            <a:spLocks/>
          </p:cNvSpPr>
          <p:nvPr/>
        </p:nvSpPr>
        <p:spPr>
          <a:xfrm>
            <a:off x="521855" y="1690687"/>
            <a:ext cx="11360727" cy="4802187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5F7619-945B-4182-AF65-1D171F11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55" y="365125"/>
            <a:ext cx="11360727" cy="1325563"/>
          </a:xfrm>
          <a:solidFill>
            <a:schemeClr val="tx1">
              <a:alpha val="54000"/>
            </a:schemeClr>
          </a:solidFill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Decisión Unimodal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F659F55-79F6-4FD5-8EFF-9B91473838D4}"/>
              </a:ext>
            </a:extLst>
          </p:cNvPr>
          <p:cNvCxnSpPr/>
          <p:nvPr/>
        </p:nvCxnSpPr>
        <p:spPr>
          <a:xfrm>
            <a:off x="6657975" y="3752850"/>
            <a:ext cx="0" cy="6191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0A6F814-61D5-48FE-85BA-49D5DB55874B}"/>
              </a:ext>
            </a:extLst>
          </p:cNvPr>
          <p:cNvSpPr/>
          <p:nvPr/>
        </p:nvSpPr>
        <p:spPr>
          <a:xfrm>
            <a:off x="1200150" y="4610100"/>
            <a:ext cx="8810625" cy="9144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Futura Lt BT" panose="020B0402020204020303" pitchFamily="34" charset="0"/>
                <a:cs typeface="Calibri"/>
              </a:rPr>
              <a:t>Decisión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A12A71D-B6CB-46B9-9004-3483100E2F4F}"/>
              </a:ext>
            </a:extLst>
          </p:cNvPr>
          <p:cNvCxnSpPr>
            <a:cxnSpLocks/>
          </p:cNvCxnSpPr>
          <p:nvPr/>
        </p:nvCxnSpPr>
        <p:spPr>
          <a:xfrm>
            <a:off x="8343900" y="3209924"/>
            <a:ext cx="0" cy="11620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6340AE9-DF18-449D-9625-94FB6D2C8078}"/>
              </a:ext>
            </a:extLst>
          </p:cNvPr>
          <p:cNvCxnSpPr>
            <a:cxnSpLocks/>
          </p:cNvCxnSpPr>
          <p:nvPr/>
        </p:nvCxnSpPr>
        <p:spPr>
          <a:xfrm>
            <a:off x="7410450" y="2285999"/>
            <a:ext cx="0" cy="20859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907B522-F67E-4973-B05A-B7FFFF99FAE6}"/>
              </a:ext>
            </a:extLst>
          </p:cNvPr>
          <p:cNvCxnSpPr>
            <a:cxnSpLocks/>
          </p:cNvCxnSpPr>
          <p:nvPr/>
        </p:nvCxnSpPr>
        <p:spPr>
          <a:xfrm>
            <a:off x="2066925" y="3257549"/>
            <a:ext cx="0" cy="111442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C46218E-1A2F-4EEE-A269-CF51B73AA3CC}"/>
              </a:ext>
            </a:extLst>
          </p:cNvPr>
          <p:cNvCxnSpPr>
            <a:cxnSpLocks/>
          </p:cNvCxnSpPr>
          <p:nvPr/>
        </p:nvCxnSpPr>
        <p:spPr>
          <a:xfrm>
            <a:off x="3495675" y="4124324"/>
            <a:ext cx="0" cy="28575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FE7C281-3E3D-4589-A306-E526475E981A}"/>
              </a:ext>
            </a:extLst>
          </p:cNvPr>
          <p:cNvCxnSpPr>
            <a:cxnSpLocks/>
          </p:cNvCxnSpPr>
          <p:nvPr/>
        </p:nvCxnSpPr>
        <p:spPr>
          <a:xfrm flipH="1">
            <a:off x="4276725" y="2876549"/>
            <a:ext cx="0" cy="153352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4">
            <a:extLst>
              <a:ext uri="{FF2B5EF4-FFF2-40B4-BE49-F238E27FC236}">
                <a16:creationId xmlns:a16="http://schemas.microsoft.com/office/drawing/2014/main" id="{E2076CEA-11B3-4B66-9047-FFD43CD84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41" y="2388034"/>
            <a:ext cx="890155" cy="921614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3D8969B0-11B1-411C-9E7B-827096E0D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674" y="1410265"/>
            <a:ext cx="1375062" cy="772993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86F8BEFD-FA1C-46E8-B9C0-3B0E380C7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172" y="2385059"/>
            <a:ext cx="1392383" cy="754381"/>
          </a:xfrm>
          <a:prstGeom prst="rect">
            <a:avLst/>
          </a:prstGeom>
        </p:spPr>
      </p:pic>
      <p:pic>
        <p:nvPicPr>
          <p:cNvPr id="7" name="Imagen 19">
            <a:extLst>
              <a:ext uri="{FF2B5EF4-FFF2-40B4-BE49-F238E27FC236}">
                <a16:creationId xmlns:a16="http://schemas.microsoft.com/office/drawing/2014/main" id="{FCEC195C-FC1C-4D48-A7B7-AB636CBDDD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723"/>
          <a:stretch/>
        </p:blipFill>
        <p:spPr>
          <a:xfrm>
            <a:off x="5798127" y="2824595"/>
            <a:ext cx="1487632" cy="756000"/>
          </a:xfrm>
          <a:prstGeom prst="rect">
            <a:avLst/>
          </a:prstGeom>
        </p:spPr>
      </p:pic>
      <p:pic>
        <p:nvPicPr>
          <p:cNvPr id="21" name="Imagen 21">
            <a:extLst>
              <a:ext uri="{FF2B5EF4-FFF2-40B4-BE49-F238E27FC236}">
                <a16:creationId xmlns:a16="http://schemas.microsoft.com/office/drawing/2014/main" id="{E4E19549-4DBB-46CC-9BB4-8565FEC88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330" y="3209925"/>
            <a:ext cx="1480705" cy="793173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745FF008-B4B3-42E1-A5FE-4ABA2166EB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1287" y="1572491"/>
            <a:ext cx="1141269" cy="113261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F5A12D1-70BB-4B6E-9274-A4214D8B570E}"/>
              </a:ext>
            </a:extLst>
          </p:cNvPr>
          <p:cNvSpPr txBox="1"/>
          <p:nvPr/>
        </p:nvSpPr>
        <p:spPr>
          <a:xfrm>
            <a:off x="1280245" y="1920672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B156EDC-8476-4A62-9A30-07FF2D70F463}"/>
              </a:ext>
            </a:extLst>
          </p:cNvPr>
          <p:cNvSpPr txBox="1"/>
          <p:nvPr/>
        </p:nvSpPr>
        <p:spPr>
          <a:xfrm>
            <a:off x="3411682" y="1232177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 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A544ED-6370-487C-808A-D5F73EF9C3DA}"/>
              </a:ext>
            </a:extLst>
          </p:cNvPr>
          <p:cNvSpPr txBox="1"/>
          <p:nvPr/>
        </p:nvSpPr>
        <p:spPr>
          <a:xfrm>
            <a:off x="2579109" y="2802493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 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F7FE215-C707-42CF-A7A1-250B658F2C59}"/>
              </a:ext>
            </a:extLst>
          </p:cNvPr>
          <p:cNvSpPr txBox="1"/>
          <p:nvPr/>
        </p:nvSpPr>
        <p:spPr>
          <a:xfrm>
            <a:off x="5670677" y="2454790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 4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6EE571F-5482-476C-B75C-95459FEDDC03}"/>
              </a:ext>
            </a:extLst>
          </p:cNvPr>
          <p:cNvSpPr txBox="1"/>
          <p:nvPr/>
        </p:nvSpPr>
        <p:spPr>
          <a:xfrm>
            <a:off x="6584369" y="1013451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 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E448B2E-8BCA-4FA4-87D5-7D2FA18712A0}"/>
              </a:ext>
            </a:extLst>
          </p:cNvPr>
          <p:cNvSpPr txBox="1"/>
          <p:nvPr/>
        </p:nvSpPr>
        <p:spPr>
          <a:xfrm>
            <a:off x="7751589" y="1963222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 6</a:t>
            </a:r>
          </a:p>
        </p:txBody>
      </p:sp>
    </p:spTree>
    <p:extLst>
      <p:ext uri="{BB962C8B-B14F-4D97-AF65-F5344CB8AC3E}">
        <p14:creationId xmlns:p14="http://schemas.microsoft.com/office/powerpoint/2010/main" val="232899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>
            <a:extLst>
              <a:ext uri="{FF2B5EF4-FFF2-40B4-BE49-F238E27FC236}">
                <a16:creationId xmlns:a16="http://schemas.microsoft.com/office/drawing/2014/main" id="{BB88AD74-4A37-4D60-B8B6-CFF06E10E867}"/>
              </a:ext>
            </a:extLst>
          </p:cNvPr>
          <p:cNvSpPr txBox="1">
            <a:spLocks/>
          </p:cNvSpPr>
          <p:nvPr/>
        </p:nvSpPr>
        <p:spPr>
          <a:xfrm>
            <a:off x="521855" y="365125"/>
            <a:ext cx="11360727" cy="1325563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Decisión Multimodal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F32F691D-D0F3-4463-81FD-B4B4C5FE1280}"/>
              </a:ext>
            </a:extLst>
          </p:cNvPr>
          <p:cNvSpPr txBox="1">
            <a:spLocks/>
          </p:cNvSpPr>
          <p:nvPr/>
        </p:nvSpPr>
        <p:spPr>
          <a:xfrm>
            <a:off x="521855" y="1690687"/>
            <a:ext cx="11360727" cy="4802187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F659F55-79F6-4FD5-8EFF-9B91473838D4}"/>
              </a:ext>
            </a:extLst>
          </p:cNvPr>
          <p:cNvCxnSpPr/>
          <p:nvPr/>
        </p:nvCxnSpPr>
        <p:spPr>
          <a:xfrm flipV="1">
            <a:off x="7381875" y="3305175"/>
            <a:ext cx="1685925" cy="161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0A6F814-61D5-48FE-85BA-49D5DB55874B}"/>
              </a:ext>
            </a:extLst>
          </p:cNvPr>
          <p:cNvSpPr/>
          <p:nvPr/>
        </p:nvSpPr>
        <p:spPr>
          <a:xfrm>
            <a:off x="1200150" y="4610100"/>
            <a:ext cx="8810625" cy="9144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Futura Lt BT" panose="020B0402020204020303" pitchFamily="34" charset="0"/>
                <a:cs typeface="Calibri"/>
              </a:rPr>
              <a:t>Decisión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A12A71D-B6CB-46B9-9004-3483100E2F4F}"/>
              </a:ext>
            </a:extLst>
          </p:cNvPr>
          <p:cNvCxnSpPr>
            <a:cxnSpLocks/>
          </p:cNvCxnSpPr>
          <p:nvPr/>
        </p:nvCxnSpPr>
        <p:spPr>
          <a:xfrm>
            <a:off x="9029700" y="2724149"/>
            <a:ext cx="180975" cy="28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6340AE9-DF18-449D-9625-94FB6D2C8078}"/>
              </a:ext>
            </a:extLst>
          </p:cNvPr>
          <p:cNvCxnSpPr>
            <a:cxnSpLocks/>
          </p:cNvCxnSpPr>
          <p:nvPr/>
        </p:nvCxnSpPr>
        <p:spPr>
          <a:xfrm>
            <a:off x="8249515" y="1831397"/>
            <a:ext cx="875435" cy="435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C46218E-1A2F-4EEE-A269-CF51B73AA3CC}"/>
              </a:ext>
            </a:extLst>
          </p:cNvPr>
          <p:cNvCxnSpPr>
            <a:cxnSpLocks/>
          </p:cNvCxnSpPr>
          <p:nvPr/>
        </p:nvCxnSpPr>
        <p:spPr>
          <a:xfrm flipV="1">
            <a:off x="4219575" y="3533774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FE7C281-3E3D-4589-A306-E526475E981A}"/>
              </a:ext>
            </a:extLst>
          </p:cNvPr>
          <p:cNvCxnSpPr>
            <a:cxnSpLocks/>
          </p:cNvCxnSpPr>
          <p:nvPr/>
        </p:nvCxnSpPr>
        <p:spPr>
          <a:xfrm>
            <a:off x="4467225" y="2514599"/>
            <a:ext cx="200025" cy="6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274F052-A5AF-4C60-B944-905D0C24A08B}"/>
              </a:ext>
            </a:extLst>
          </p:cNvPr>
          <p:cNvSpPr/>
          <p:nvPr/>
        </p:nvSpPr>
        <p:spPr>
          <a:xfrm>
            <a:off x="4676775" y="2124074"/>
            <a:ext cx="1028700" cy="169545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/>
              </a:rPr>
              <a:t>Decisión A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0F6C3FC-94C6-4C1E-B72E-7AB84C7669D4}"/>
              </a:ext>
            </a:extLst>
          </p:cNvPr>
          <p:cNvSpPr/>
          <p:nvPr/>
        </p:nvSpPr>
        <p:spPr>
          <a:xfrm>
            <a:off x="9267825" y="2057399"/>
            <a:ext cx="1028700" cy="169545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/>
              </a:rPr>
              <a:t>Decisión B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B347F94-5776-47B4-983D-54FF70C3429A}"/>
              </a:ext>
            </a:extLst>
          </p:cNvPr>
          <p:cNvCxnSpPr>
            <a:cxnSpLocks/>
          </p:cNvCxnSpPr>
          <p:nvPr/>
        </p:nvCxnSpPr>
        <p:spPr>
          <a:xfrm>
            <a:off x="2686916" y="3028083"/>
            <a:ext cx="1904134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F5A6EF-4E56-4599-B9E7-A4429E8545F4}"/>
              </a:ext>
            </a:extLst>
          </p:cNvPr>
          <p:cNvCxnSpPr>
            <a:cxnSpLocks/>
          </p:cNvCxnSpPr>
          <p:nvPr/>
        </p:nvCxnSpPr>
        <p:spPr>
          <a:xfrm flipH="1">
            <a:off x="5172075" y="3905249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C049049-775A-416A-8912-6B048342F958}"/>
              </a:ext>
            </a:extLst>
          </p:cNvPr>
          <p:cNvCxnSpPr>
            <a:cxnSpLocks/>
          </p:cNvCxnSpPr>
          <p:nvPr/>
        </p:nvCxnSpPr>
        <p:spPr>
          <a:xfrm flipH="1">
            <a:off x="9791699" y="3790950"/>
            <a:ext cx="0" cy="733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4">
            <a:extLst>
              <a:ext uri="{FF2B5EF4-FFF2-40B4-BE49-F238E27FC236}">
                <a16:creationId xmlns:a16="http://schemas.microsoft.com/office/drawing/2014/main" id="{C18CC88C-FF71-4B19-9A92-E33D13AA1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41" y="2388034"/>
            <a:ext cx="890155" cy="921614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C71F7184-1D6E-4A5A-A514-5A9AEE4EC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674" y="1410265"/>
            <a:ext cx="1375062" cy="772993"/>
          </a:xfrm>
          <a:prstGeom prst="rect">
            <a:avLst/>
          </a:prstGeom>
        </p:spPr>
      </p:pic>
      <p:pic>
        <p:nvPicPr>
          <p:cNvPr id="7" name="Imagen 6" descr="Imagen que contiene edificio, mujer, hombre, foto&#10;&#10;Descripción generada automáticamente">
            <a:extLst>
              <a:ext uri="{FF2B5EF4-FFF2-40B4-BE49-F238E27FC236}">
                <a16:creationId xmlns:a16="http://schemas.microsoft.com/office/drawing/2014/main" id="{32625EAE-EBC9-4719-A3E1-016F476FA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172" y="2385059"/>
            <a:ext cx="1392383" cy="754381"/>
          </a:xfrm>
          <a:prstGeom prst="rect">
            <a:avLst/>
          </a:prstGeom>
        </p:spPr>
      </p:pic>
      <p:pic>
        <p:nvPicPr>
          <p:cNvPr id="32" name="Imagen 20" descr="Imagen que contiene biblioteca, edificio de apartamentos&#10;&#10;Descripción generada automáticamente">
            <a:extLst>
              <a:ext uri="{FF2B5EF4-FFF2-40B4-BE49-F238E27FC236}">
                <a16:creationId xmlns:a16="http://schemas.microsoft.com/office/drawing/2014/main" id="{4CF72F85-5708-489F-B434-19EACDA576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1" y="1667741"/>
            <a:ext cx="1141269" cy="1132610"/>
          </a:xfrm>
          <a:prstGeom prst="rect">
            <a:avLst/>
          </a:prstGeom>
        </p:spPr>
      </p:pic>
      <p:pic>
        <p:nvPicPr>
          <p:cNvPr id="34" name="Imagen 21" descr="Imagen que contiene vidrio, sostener, hombre, vistiendo&#10;&#10;Descripción generada automáticamente">
            <a:extLst>
              <a:ext uri="{FF2B5EF4-FFF2-40B4-BE49-F238E27FC236}">
                <a16:creationId xmlns:a16="http://schemas.microsoft.com/office/drawing/2014/main" id="{C49C5602-C42E-4A42-BCC9-C4C4BFF09A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330" y="3209925"/>
            <a:ext cx="1480705" cy="793173"/>
          </a:xfrm>
          <a:prstGeom prst="rect">
            <a:avLst/>
          </a:prstGeom>
        </p:spPr>
      </p:pic>
      <p:pic>
        <p:nvPicPr>
          <p:cNvPr id="25" name="Imagen 19">
            <a:extLst>
              <a:ext uri="{FF2B5EF4-FFF2-40B4-BE49-F238E27FC236}">
                <a16:creationId xmlns:a16="http://schemas.microsoft.com/office/drawing/2014/main" id="{05266BB5-D47E-4509-AD7A-09BF53CE10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723"/>
          <a:stretch/>
        </p:blipFill>
        <p:spPr>
          <a:xfrm>
            <a:off x="5798127" y="2824595"/>
            <a:ext cx="1487632" cy="756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6E072BB-5FB4-4AF5-AE1E-F117407A3851}"/>
              </a:ext>
            </a:extLst>
          </p:cNvPr>
          <p:cNvSpPr txBox="1"/>
          <p:nvPr/>
        </p:nvSpPr>
        <p:spPr>
          <a:xfrm>
            <a:off x="1280245" y="1920672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0A3EF37-D9BB-46FF-9834-48FC2EC6271E}"/>
              </a:ext>
            </a:extLst>
          </p:cNvPr>
          <p:cNvSpPr txBox="1"/>
          <p:nvPr/>
        </p:nvSpPr>
        <p:spPr>
          <a:xfrm>
            <a:off x="2579109" y="4010745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 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6AAFA2C-3B7A-4A5E-BBE1-1010BB035D6D}"/>
              </a:ext>
            </a:extLst>
          </p:cNvPr>
          <p:cNvSpPr txBox="1"/>
          <p:nvPr/>
        </p:nvSpPr>
        <p:spPr>
          <a:xfrm>
            <a:off x="2941344" y="1245896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 3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10FF2CE-7721-4EB0-82AB-11766F064A73}"/>
              </a:ext>
            </a:extLst>
          </p:cNvPr>
          <p:cNvSpPr txBox="1"/>
          <p:nvPr/>
        </p:nvSpPr>
        <p:spPr>
          <a:xfrm>
            <a:off x="5670677" y="2454790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 4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C542997-C5FE-41DC-9BF3-8972773938E8}"/>
              </a:ext>
            </a:extLst>
          </p:cNvPr>
          <p:cNvSpPr txBox="1"/>
          <p:nvPr/>
        </p:nvSpPr>
        <p:spPr>
          <a:xfrm>
            <a:off x="6584369" y="1013451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 5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F6484EA-AD9C-460C-859D-862CC5ECCC1E}"/>
              </a:ext>
            </a:extLst>
          </p:cNvPr>
          <p:cNvSpPr txBox="1"/>
          <p:nvPr/>
        </p:nvSpPr>
        <p:spPr>
          <a:xfrm>
            <a:off x="7751589" y="1963222"/>
            <a:ext cx="16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Experto 6</a:t>
            </a:r>
          </a:p>
        </p:txBody>
      </p:sp>
    </p:spTree>
    <p:extLst>
      <p:ext uri="{BB962C8B-B14F-4D97-AF65-F5344CB8AC3E}">
        <p14:creationId xmlns:p14="http://schemas.microsoft.com/office/powerpoint/2010/main" val="48569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5F9D8-4780-47A1-9047-5C6E876FE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365126"/>
            <a:ext cx="10901217" cy="1247770"/>
          </a:xfrm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Resultados - EMF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graphicFrame>
        <p:nvGraphicFramePr>
          <p:cNvPr id="17" name="Marcador de contenido 16">
            <a:extLst>
              <a:ext uri="{FF2B5EF4-FFF2-40B4-BE49-F238E27FC236}">
                <a16:creationId xmlns:a16="http://schemas.microsoft.com/office/drawing/2014/main" id="{A825E23B-3746-4246-B93A-BF9459E905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87979"/>
              </p:ext>
            </p:extLst>
          </p:nvPr>
        </p:nvGraphicFramePr>
        <p:xfrm>
          <a:off x="508001" y="1612895"/>
          <a:ext cx="10901217" cy="2929287"/>
        </p:xfrm>
        <a:graphic>
          <a:graphicData uri="http://schemas.openxmlformats.org/drawingml/2006/table">
            <a:tbl>
              <a:tblPr/>
              <a:tblGrid>
                <a:gridCol w="616914">
                  <a:extLst>
                    <a:ext uri="{9D8B030D-6E8A-4147-A177-3AD203B41FA5}">
                      <a16:colId xmlns:a16="http://schemas.microsoft.com/office/drawing/2014/main" val="303939893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3117344008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1244569846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173467984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2656646405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250824412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175681988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2852351003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1958337189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1176514080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3565036130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3731601404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180323273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3091165690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3807299811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436640827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344776926"/>
                    </a:ext>
                  </a:extLst>
                </a:gridCol>
                <a:gridCol w="604959">
                  <a:extLst>
                    <a:ext uri="{9D8B030D-6E8A-4147-A177-3AD203B41FA5}">
                      <a16:colId xmlns:a16="http://schemas.microsoft.com/office/drawing/2014/main" val="234408100"/>
                    </a:ext>
                  </a:extLst>
                </a:gridCol>
              </a:tblGrid>
              <a:tr h="161267">
                <a:tc>
                  <a:txBody>
                    <a:bodyPr/>
                    <a:lstStyle/>
                    <a:p>
                      <a:pPr algn="l" fontAlgn="b"/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Mean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Median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 err="1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Choquet</a:t>
                      </a:r>
                      <a:endParaRPr lang="es-ES" sz="900" b="0" i="1" u="none" strike="noStrike" dirty="0">
                        <a:solidFill>
                          <a:schemeClr val="bg1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 err="1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CFminmin</a:t>
                      </a:r>
                      <a:endParaRPr lang="es-ES" sz="900" b="0" i="1" u="none" strike="noStrike" dirty="0">
                        <a:solidFill>
                          <a:schemeClr val="bg1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 err="1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Sugeno</a:t>
                      </a:r>
                      <a:endParaRPr lang="es-ES" sz="900" b="0" i="1" u="none" strike="noStrike" dirty="0">
                        <a:solidFill>
                          <a:schemeClr val="bg1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H. </a:t>
                      </a:r>
                      <a:r>
                        <a:rPr lang="es-ES" sz="900" b="0" i="1" u="none" strike="noStrike" dirty="0" err="1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Sugeno</a:t>
                      </a:r>
                      <a:endParaRPr lang="es-ES" sz="900" b="0" i="1" u="none" strike="noStrike" dirty="0">
                        <a:solidFill>
                          <a:schemeClr val="bg1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F-</a:t>
                      </a:r>
                      <a:r>
                        <a:rPr lang="es-ES" sz="900" b="0" i="1" u="none" strike="noStrike" dirty="0" err="1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Sugeno</a:t>
                      </a:r>
                      <a:endParaRPr lang="es-ES" sz="900" b="0" i="1" u="none" strike="noStrike" dirty="0">
                        <a:solidFill>
                          <a:schemeClr val="bg1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Min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Max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CF12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OWA1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OWA2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OWA3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CF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GM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SO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HM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030358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Mean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0,798508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0,764969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0,798508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0,762809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0,762809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0,769059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0,801466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0,807202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0,807202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0,828729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0,793236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0,798508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0,780376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0,791975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0,831379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0,850206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0,832922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152232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Median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0,750026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0,7232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0,754475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0,728652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0,728832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0,746759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0,755658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0,755478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0,755478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0,750617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0,747377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0,753755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0,738066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0,748405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0,749949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0,750026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0,753112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22853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 err="1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Choquet</a:t>
                      </a:r>
                      <a:endParaRPr lang="es-ES" sz="900" b="0" i="1" u="none" strike="noStrike" dirty="0">
                        <a:solidFill>
                          <a:schemeClr val="bg1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0,798508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0,764969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0,815484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0,77428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0,77428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0,786728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0,820705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0,832613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0,763889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0,841101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0,762834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0,819624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0,787757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0,794856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0,849923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0,857099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0,851569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697256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 err="1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CFminmin</a:t>
                      </a:r>
                      <a:endParaRPr lang="es-ES" sz="900" b="0" i="1" u="none" strike="noStrike" dirty="0">
                        <a:solidFill>
                          <a:schemeClr val="bg1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0,777675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0,745448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0,7991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0,746836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0,747068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0,762011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0,838349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0,759053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0,717747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0,572608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0,72927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0,791924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0,772402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0,772094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0,800874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0,861883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0,802881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374076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 err="1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Sugeno</a:t>
                      </a:r>
                      <a:endParaRPr lang="es-ES" sz="900" b="0" i="1" u="none" strike="noStrike" dirty="0">
                        <a:solidFill>
                          <a:schemeClr val="bg1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0,777675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0,745448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0,7991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0,746836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0,747068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0,762011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0,838349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0,759002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0,717747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0,572608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0,72927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0,791924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0,772402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0,772094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0,8009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0,861883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0,802881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897321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H.  </a:t>
                      </a:r>
                      <a:r>
                        <a:rPr lang="es-ES" sz="900" b="0" i="1" u="none" strike="noStrike" dirty="0" err="1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Sugeno</a:t>
                      </a:r>
                      <a:endParaRPr lang="es-ES" sz="900" b="0" i="1" u="none" strike="noStrike" dirty="0">
                        <a:solidFill>
                          <a:schemeClr val="bg1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0,812474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0,771425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0,816255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0,773045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0,773045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0,793441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0,836163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0,788246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0,711548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0,853241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0,737629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0,811703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0,799434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0,809568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0,830864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1" i="0" u="sng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0,86355</a:t>
                      </a:r>
                      <a:endParaRPr lang="es-ES" sz="900" b="1" i="0" u="sng" strike="noStrike" dirty="0">
                        <a:solidFill>
                          <a:schemeClr val="bg1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0,821168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413745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F-</a:t>
                      </a:r>
                      <a:r>
                        <a:rPr lang="es-ES" sz="900" b="0" i="1" u="none" strike="noStrike" dirty="0" err="1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Sugeno</a:t>
                      </a:r>
                      <a:endParaRPr lang="es-ES" sz="900" b="0" i="1" u="none" strike="noStrike" dirty="0">
                        <a:solidFill>
                          <a:schemeClr val="bg1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0,803138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0,768441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0,821759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0,778575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0,778575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0,793493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0,828575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0,842078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0,747788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0,84429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0,754835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0,826466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0,79357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0,798843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0,854707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0,859053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0,857459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570434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Min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0,818107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0,775103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0,836265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0,777186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0,777186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0,802572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0,842155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0,858565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0,711445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0,853241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0,737654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0,836471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0,806996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0,81196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0,861008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0,861008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0,860211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70654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Max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0,818107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0,775103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0,766744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0,723971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0,724048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0,716204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0,745705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0,711445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0,858565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0,786677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0,828729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0,731687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0,777701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0,803601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0,796116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0,796116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0,774126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83959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CF12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0,779115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0,749048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0,81412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0,762088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0,762088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0,786523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0,208513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0,853344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0,724228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0,171811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0,779552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0,823097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0,772608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0,764223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0,849691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0,413683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0,859234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535108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OWA1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0,78948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0,757742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0,75607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0,726286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0,726286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0,732202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0,747222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0,734542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0,825437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0,769985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0,808436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0,739841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0,763349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0,781662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0,772402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0,769727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0,759079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926996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OWA2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0,798508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0,764969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0,820525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0,777418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0,777418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0,793956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0,827212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0,83786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0,732305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0,842104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0,742207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0,82518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0,791332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0,795396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0,852186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0,858308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0,854115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329121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OWA3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0,77037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0,739815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0,77963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0,74375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0,74375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0,765406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0,782948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0,788632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0,76911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0,78948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0,76142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0,779861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0,759234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0,767181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0,784336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0,785494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0,788812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357575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CF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0,791332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0,758951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0,781327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0,742361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0,742361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0,750566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0,807073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0,796553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0,791409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0,837011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0,790484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0,781867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0,770448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0,783025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0,825077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0,84573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0,83071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42104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GM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0,799254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0,765278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0,807793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0,767052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0,767052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0,775592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0,814841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0,858128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0,795396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0,834234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0,78678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0,814095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0,782382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0,793853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0,848354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0,85216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0,857948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412053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SO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0,799254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0,765278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0,807793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0,767052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0,767052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0,775592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0,753421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0,858128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0,795396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0,165766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0,78678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0,814095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0,782382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0,793853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0,848354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0,85216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0,857948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940840"/>
                  </a:ext>
                </a:extLst>
              </a:tr>
              <a:tr h="16126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1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HM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0,800437</a:t>
                      </a:r>
                    </a:p>
                  </a:txBody>
                  <a:tcPr marL="4868" marR="4868" marT="48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0,767001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0,815432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0,768801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0,768801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0,782176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0,826157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0,859928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0,783822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0,836831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0,780556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0,824588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0,7857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0,794753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0,854295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0,853395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Futura Lt BT" panose="020B0402020204020303" pitchFamily="34" charset="0"/>
                        </a:rPr>
                        <a:t>0,859516</a:t>
                      </a:r>
                    </a:p>
                  </a:txBody>
                  <a:tcPr marL="4868" marR="4868" marT="48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09410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07E0455E-5168-4066-8A8E-C81CAD504CF3}"/>
              </a:ext>
            </a:extLst>
          </p:cNvPr>
          <p:cNvSpPr txBox="1"/>
          <p:nvPr/>
        </p:nvSpPr>
        <p:spPr>
          <a:xfrm>
            <a:off x="1221042" y="4719485"/>
            <a:ext cx="9475133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Futura Lt BT" panose="020B0402020204020303" pitchFamily="34" charset="0"/>
              </a:rPr>
              <a:t>Mejor resultado: </a:t>
            </a:r>
            <a:r>
              <a:rPr lang="es-ES" sz="3600" b="1" dirty="0">
                <a:solidFill>
                  <a:schemeClr val="bg1"/>
                </a:solidFill>
                <a:latin typeface="Futura Lt BT" panose="020B0402020204020303" pitchFamily="34" charset="0"/>
              </a:rPr>
              <a:t>86,35%</a:t>
            </a:r>
            <a:r>
              <a:rPr lang="es-ES" sz="3600" dirty="0">
                <a:solidFill>
                  <a:schemeClr val="bg1"/>
                </a:solidFill>
                <a:latin typeface="Futura Lt BT" panose="020B0402020204020303" pitchFamily="34" charset="0"/>
              </a:rPr>
              <a:t> (Previo mejor: ~78%</a:t>
            </a:r>
            <a:r>
              <a:rPr lang="es-ES" sz="3600" baseline="30000" dirty="0">
                <a:solidFill>
                  <a:schemeClr val="bg1"/>
                </a:solidFill>
                <a:latin typeface="Futura Lt BT" panose="020B0402020204020303" pitchFamily="34" charset="0"/>
              </a:rPr>
              <a:t>4</a:t>
            </a:r>
            <a:r>
              <a:rPr lang="es-ES" sz="3600" dirty="0">
                <a:solidFill>
                  <a:schemeClr val="bg1"/>
                </a:solidFill>
                <a:latin typeface="Futura Lt BT" panose="020B0402020204020303" pitchFamily="34" charset="0"/>
              </a:rPr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D75957-F490-429C-B2FB-F546C02D4292}"/>
              </a:ext>
            </a:extLst>
          </p:cNvPr>
          <p:cNvSpPr txBox="1"/>
          <p:nvPr/>
        </p:nvSpPr>
        <p:spPr>
          <a:xfrm>
            <a:off x="615004" y="5969654"/>
            <a:ext cx="10794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4. </a:t>
            </a:r>
            <a:r>
              <a:rPr lang="es-ES" sz="14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Ko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, L. W., Lu, Y. C., Bustince, H., Chang, Y. C., Chang, Y., </a:t>
            </a:r>
            <a:r>
              <a:rPr lang="es-ES" sz="1400" dirty="0" err="1">
                <a:solidFill>
                  <a:schemeClr val="bg1"/>
                </a:solidFill>
                <a:latin typeface="Futura Lt BT" panose="020B0402020204020303" pitchFamily="34" charset="0"/>
              </a:rPr>
              <a:t>Fernandez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, J., ... &amp; Lin, C. T. (2019). Multimodal </a:t>
            </a:r>
            <a:r>
              <a:rPr lang="es-ES" sz="1400" dirty="0" err="1">
                <a:solidFill>
                  <a:schemeClr val="bg1"/>
                </a:solidFill>
                <a:latin typeface="Futura Lt BT" panose="020B0402020204020303" pitchFamily="34" charset="0"/>
              </a:rPr>
              <a:t>fuzzy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Futura Lt BT" panose="020B0402020204020303" pitchFamily="34" charset="0"/>
              </a:rPr>
              <a:t>fusion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Futura Lt BT" panose="020B0402020204020303" pitchFamily="34" charset="0"/>
              </a:rPr>
              <a:t>for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Futura Lt BT" panose="020B0402020204020303" pitchFamily="34" charset="0"/>
              </a:rPr>
              <a:t>enhancing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Futura Lt BT" panose="020B0402020204020303" pitchFamily="34" charset="0"/>
              </a:rPr>
              <a:t>the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 motor-</a:t>
            </a:r>
            <a:r>
              <a:rPr lang="es-ES" sz="1400" dirty="0" err="1">
                <a:solidFill>
                  <a:schemeClr val="bg1"/>
                </a:solidFill>
                <a:latin typeface="Futura Lt BT" panose="020B0402020204020303" pitchFamily="34" charset="0"/>
              </a:rPr>
              <a:t>imagery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-</a:t>
            </a:r>
            <a:r>
              <a:rPr lang="es-ES" sz="1400" dirty="0" err="1">
                <a:solidFill>
                  <a:schemeClr val="bg1"/>
                </a:solidFill>
                <a:latin typeface="Futura Lt BT" panose="020B0402020204020303" pitchFamily="34" charset="0"/>
              </a:rPr>
              <a:t>based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Futura Lt BT" panose="020B0402020204020303" pitchFamily="34" charset="0"/>
              </a:rPr>
              <a:t>brain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Futura Lt BT" panose="020B0402020204020303" pitchFamily="34" charset="0"/>
              </a:rPr>
              <a:t>computer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 interface. </a:t>
            </a:r>
            <a:r>
              <a:rPr lang="es-ES" sz="1400" i="1" dirty="0">
                <a:solidFill>
                  <a:schemeClr val="bg1"/>
                </a:solidFill>
                <a:latin typeface="Futura Lt BT" panose="020B0402020204020303" pitchFamily="34" charset="0"/>
              </a:rPr>
              <a:t>IEEE </a:t>
            </a:r>
            <a:r>
              <a:rPr lang="es-ES" sz="1400" i="1" dirty="0" err="1">
                <a:solidFill>
                  <a:schemeClr val="bg1"/>
                </a:solidFill>
                <a:latin typeface="Futura Lt BT" panose="020B0402020204020303" pitchFamily="34" charset="0"/>
              </a:rPr>
              <a:t>Computational</a:t>
            </a:r>
            <a:r>
              <a:rPr lang="es-ES" sz="1400" i="1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s-ES" sz="1400" i="1" dirty="0" err="1">
                <a:solidFill>
                  <a:schemeClr val="bg1"/>
                </a:solidFill>
                <a:latin typeface="Futura Lt BT" panose="020B0402020204020303" pitchFamily="34" charset="0"/>
              </a:rPr>
              <a:t>Intelligence</a:t>
            </a:r>
            <a:r>
              <a:rPr lang="es-ES" sz="1400" i="1" dirty="0">
                <a:solidFill>
                  <a:schemeClr val="bg1"/>
                </a:solidFill>
                <a:latin typeface="Futura Lt BT" panose="020B0402020204020303" pitchFamily="34" charset="0"/>
              </a:rPr>
              <a:t> Magazine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, </a:t>
            </a:r>
            <a:r>
              <a:rPr lang="es-ES" sz="1400" i="1" dirty="0">
                <a:solidFill>
                  <a:schemeClr val="bg1"/>
                </a:solidFill>
                <a:latin typeface="Futura Lt BT" panose="020B0402020204020303" pitchFamily="34" charset="0"/>
              </a:rPr>
              <a:t>14</a:t>
            </a:r>
            <a:r>
              <a:rPr lang="es-E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(1), 96-106.</a:t>
            </a:r>
          </a:p>
        </p:txBody>
      </p:sp>
    </p:spTree>
    <p:extLst>
      <p:ext uri="{BB962C8B-B14F-4D97-AF65-F5344CB8AC3E}">
        <p14:creationId xmlns:p14="http://schemas.microsoft.com/office/powerpoint/2010/main" val="239847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1644B40-8653-466C-9E54-82DCCAE3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012"/>
            <a:ext cx="12362688" cy="695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27A26C-98E3-4D7F-89EC-436E3E66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86" y="915318"/>
            <a:ext cx="10905066" cy="4710802"/>
          </a:xfr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000" dirty="0" err="1">
                <a:latin typeface="Futura Lt BT"/>
                <a:ea typeface="+mn-lt"/>
                <a:cs typeface="+mn-lt"/>
              </a:rPr>
              <a:t>Fumanal</a:t>
            </a:r>
            <a:r>
              <a:rPr lang="es-ES" sz="2000" dirty="0">
                <a:latin typeface="Futura Lt BT"/>
                <a:ea typeface="+mn-lt"/>
                <a:cs typeface="+mn-lt"/>
              </a:rPr>
              <a:t>-Idocin, J.,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Takáč</a:t>
            </a:r>
            <a:r>
              <a:rPr lang="es-ES" sz="2000" dirty="0">
                <a:latin typeface="Futura Lt BT"/>
                <a:ea typeface="+mn-lt"/>
                <a:cs typeface="+mn-lt"/>
              </a:rPr>
              <a:t>, Z., Sanz, J. F. J. A., Goyena, H., Lin, C. T., Wang, Y. K., &amp; Bustince, H. (2020). Interval-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valued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aggregation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functions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based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on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moderate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deviations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applied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to</a:t>
            </a:r>
            <a:r>
              <a:rPr lang="es-ES" sz="2000" dirty="0">
                <a:latin typeface="Futura Lt BT"/>
                <a:ea typeface="+mn-lt"/>
                <a:cs typeface="+mn-lt"/>
              </a:rPr>
              <a:t> Motor-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Imagery</a:t>
            </a:r>
            <a:r>
              <a:rPr lang="es-ES" sz="2000" dirty="0">
                <a:latin typeface="Futura Lt BT"/>
                <a:ea typeface="+mn-lt"/>
                <a:cs typeface="+mn-lt"/>
              </a:rPr>
              <a:t>-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Based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Brain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Computer</a:t>
            </a:r>
            <a:r>
              <a:rPr lang="es-ES" sz="2000" dirty="0">
                <a:latin typeface="Futura Lt BT"/>
                <a:ea typeface="+mn-lt"/>
                <a:cs typeface="+mn-lt"/>
              </a:rPr>
              <a:t> Interface. </a:t>
            </a:r>
            <a:r>
              <a:rPr lang="es-ES" sz="2000" i="1" dirty="0" err="1">
                <a:latin typeface="Futura Lt BT"/>
                <a:ea typeface="+mn-lt"/>
                <a:cs typeface="+mn-lt"/>
              </a:rPr>
              <a:t>arXiv</a:t>
            </a:r>
            <a:r>
              <a:rPr lang="es-ES" sz="2000" i="1" dirty="0">
                <a:latin typeface="Futura Lt BT"/>
                <a:ea typeface="+mn-lt"/>
                <a:cs typeface="+mn-lt"/>
              </a:rPr>
              <a:t> </a:t>
            </a:r>
            <a:r>
              <a:rPr lang="es-ES" sz="2000" i="1" dirty="0" err="1">
                <a:latin typeface="Futura Lt BT"/>
                <a:ea typeface="+mn-lt"/>
                <a:cs typeface="+mn-lt"/>
              </a:rPr>
              <a:t>preprint</a:t>
            </a:r>
            <a:r>
              <a:rPr lang="es-ES" sz="2000" i="1" dirty="0">
                <a:latin typeface="Futura Lt BT"/>
                <a:ea typeface="+mn-lt"/>
                <a:cs typeface="+mn-lt"/>
              </a:rPr>
              <a:t> arXiv:2011.09831</a:t>
            </a:r>
            <a:r>
              <a:rPr lang="es-ES" sz="2000" dirty="0">
                <a:latin typeface="Futura Lt BT"/>
                <a:ea typeface="+mn-lt"/>
                <a:cs typeface="+mn-lt"/>
              </a:rPr>
              <a:t>.</a:t>
            </a:r>
            <a:endParaRPr lang="es-ES" sz="2000" dirty="0">
              <a:latin typeface="Futura Lt BT"/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s-ES" sz="2000" b="1" i="1" dirty="0">
                <a:latin typeface="Futura Lt BT"/>
                <a:cs typeface="Calibri" panose="020F0502020204030204"/>
              </a:rPr>
              <a:t>(IEEE </a:t>
            </a:r>
            <a:r>
              <a:rPr lang="es-ES" sz="2000" b="1" i="1" dirty="0" err="1">
                <a:latin typeface="Futura Lt BT"/>
                <a:cs typeface="Calibri" panose="020F0502020204030204"/>
              </a:rPr>
              <a:t>Transactions</a:t>
            </a:r>
            <a:r>
              <a:rPr lang="es-ES" sz="2000" b="1" i="1" dirty="0">
                <a:latin typeface="Futura Lt BT"/>
                <a:cs typeface="Calibri" panose="020F0502020204030204"/>
              </a:rPr>
              <a:t> </a:t>
            </a:r>
            <a:r>
              <a:rPr lang="es-ES" sz="2000" b="1" i="1" dirty="0" err="1">
                <a:latin typeface="Futura Lt BT"/>
                <a:cs typeface="Calibri" panose="020F0502020204030204"/>
              </a:rPr>
              <a:t>on</a:t>
            </a:r>
            <a:r>
              <a:rPr lang="es-ES" sz="2000" b="1" i="1" dirty="0">
                <a:latin typeface="Futura Lt BT"/>
                <a:cs typeface="Calibri" panose="020F0502020204030204"/>
              </a:rPr>
              <a:t> </a:t>
            </a:r>
            <a:r>
              <a:rPr lang="es-ES" sz="2000" b="1" i="1" dirty="0" err="1">
                <a:latin typeface="Futura Lt BT"/>
                <a:cs typeface="Calibri" panose="020F0502020204030204"/>
              </a:rPr>
              <a:t>Cybernetics</a:t>
            </a:r>
            <a:r>
              <a:rPr lang="es-ES" sz="2000" b="1" i="1" dirty="0">
                <a:latin typeface="Futura Lt BT"/>
                <a:cs typeface="Calibri" panose="020F0502020204030204"/>
              </a:rPr>
              <a:t>)</a:t>
            </a:r>
          </a:p>
          <a:p>
            <a:pPr marL="457200" lvl="1" indent="0">
              <a:buNone/>
            </a:pPr>
            <a:endParaRPr lang="es-ES" sz="2000" b="1" dirty="0">
              <a:latin typeface="Futura Lt BT"/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2000" dirty="0" err="1">
                <a:latin typeface="Futura Lt BT"/>
                <a:ea typeface="+mn-lt"/>
                <a:cs typeface="+mn-lt"/>
              </a:rPr>
              <a:t>Fumanal</a:t>
            </a:r>
            <a:r>
              <a:rPr lang="es-ES" sz="2000" dirty="0">
                <a:latin typeface="Futura Lt BT"/>
                <a:ea typeface="+mn-lt"/>
                <a:cs typeface="+mn-lt"/>
              </a:rPr>
              <a:t>-Idocin, J., Wang, Y. K., Lin, C. T., Fernández, J., Sanz, J. A., G.P.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Dimuro</a:t>
            </a:r>
            <a:r>
              <a:rPr lang="es-ES" sz="2000" dirty="0">
                <a:latin typeface="Futura Lt BT"/>
                <a:ea typeface="+mn-lt"/>
                <a:cs typeface="+mn-lt"/>
              </a:rPr>
              <a:t> &amp; Bustince, H. (2021). Motor-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Imagery</a:t>
            </a:r>
            <a:r>
              <a:rPr lang="es-ES" sz="2000" dirty="0">
                <a:latin typeface="Futura Lt BT"/>
                <a:ea typeface="+mn-lt"/>
                <a:cs typeface="+mn-lt"/>
              </a:rPr>
              <a:t>-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Based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Brain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Computer</a:t>
            </a:r>
            <a:r>
              <a:rPr lang="es-ES" sz="2000" dirty="0">
                <a:latin typeface="Futura Lt BT"/>
                <a:ea typeface="+mn-lt"/>
                <a:cs typeface="+mn-lt"/>
              </a:rPr>
              <a:t> Interface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using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Signal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Derivation</a:t>
            </a:r>
            <a:r>
              <a:rPr lang="es-ES" sz="2000" dirty="0">
                <a:latin typeface="Futura Lt BT"/>
                <a:ea typeface="+mn-lt"/>
                <a:cs typeface="+mn-lt"/>
              </a:rPr>
              <a:t> and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Aggregation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Functions</a:t>
            </a:r>
            <a:r>
              <a:rPr lang="es-ES" sz="2000" dirty="0">
                <a:latin typeface="Futura Lt BT"/>
                <a:ea typeface="+mn-lt"/>
                <a:cs typeface="+mn-lt"/>
              </a:rPr>
              <a:t>. </a:t>
            </a:r>
            <a:r>
              <a:rPr lang="es-ES" sz="2000" i="1" dirty="0" err="1">
                <a:latin typeface="Futura Lt BT"/>
                <a:ea typeface="+mn-lt"/>
                <a:cs typeface="+mn-lt"/>
              </a:rPr>
              <a:t>arXiv</a:t>
            </a:r>
            <a:r>
              <a:rPr lang="es-ES" sz="2000" i="1" dirty="0">
                <a:latin typeface="Futura Lt BT"/>
                <a:ea typeface="+mn-lt"/>
                <a:cs typeface="+mn-lt"/>
              </a:rPr>
              <a:t> </a:t>
            </a:r>
            <a:r>
              <a:rPr lang="es-ES" sz="2000" i="1" dirty="0" err="1">
                <a:latin typeface="Futura Lt BT"/>
                <a:ea typeface="+mn-lt"/>
                <a:cs typeface="+mn-lt"/>
              </a:rPr>
              <a:t>preprint</a:t>
            </a:r>
            <a:r>
              <a:rPr lang="es-ES" sz="2000" i="1" dirty="0">
                <a:latin typeface="Futura Lt BT"/>
                <a:ea typeface="+mn-lt"/>
                <a:cs typeface="+mn-lt"/>
              </a:rPr>
              <a:t> arXiv:2101.06968</a:t>
            </a:r>
            <a:r>
              <a:rPr lang="es-ES" sz="2000" dirty="0">
                <a:latin typeface="Futura Lt BT"/>
                <a:ea typeface="+mn-lt"/>
                <a:cs typeface="+mn-lt"/>
              </a:rPr>
              <a:t>.</a:t>
            </a:r>
            <a:endParaRPr lang="es-ES" sz="2000" dirty="0">
              <a:latin typeface="Futura Lt BT"/>
              <a:cs typeface="Calibri"/>
            </a:endParaRPr>
          </a:p>
          <a:p>
            <a:pPr marL="457200" lvl="1" indent="0">
              <a:buNone/>
            </a:pPr>
            <a:r>
              <a:rPr lang="es-ES" sz="2000" b="1" i="1" dirty="0">
                <a:latin typeface="Futura Lt BT"/>
                <a:cs typeface="Calibri"/>
              </a:rPr>
              <a:t>(IEEE </a:t>
            </a:r>
            <a:r>
              <a:rPr lang="es-ES" sz="2000" b="1" i="1" dirty="0" err="1">
                <a:latin typeface="Futura Lt BT"/>
                <a:cs typeface="Calibri"/>
              </a:rPr>
              <a:t>Transactions</a:t>
            </a:r>
            <a:r>
              <a:rPr lang="es-ES" sz="2000" b="1" i="1" dirty="0">
                <a:latin typeface="Futura Lt BT"/>
                <a:cs typeface="Calibri"/>
              </a:rPr>
              <a:t> </a:t>
            </a:r>
            <a:r>
              <a:rPr lang="es-ES" sz="2000" b="1" i="1" dirty="0" err="1">
                <a:latin typeface="Futura Lt BT"/>
                <a:cs typeface="Calibri"/>
              </a:rPr>
              <a:t>on</a:t>
            </a:r>
            <a:r>
              <a:rPr lang="es-ES" sz="2000" b="1" i="1" dirty="0">
                <a:latin typeface="Futura Lt BT"/>
                <a:cs typeface="Calibri"/>
              </a:rPr>
              <a:t> </a:t>
            </a:r>
            <a:r>
              <a:rPr lang="es-ES" sz="2000" b="1" i="1" dirty="0" err="1">
                <a:latin typeface="Futura Lt BT"/>
                <a:cs typeface="Calibri"/>
              </a:rPr>
              <a:t>Fuzzy</a:t>
            </a:r>
            <a:r>
              <a:rPr lang="es-ES" sz="2000" b="1" i="1" dirty="0">
                <a:latin typeface="Futura Lt BT"/>
                <a:cs typeface="Calibri"/>
              </a:rPr>
              <a:t> </a:t>
            </a:r>
            <a:r>
              <a:rPr lang="es-ES" sz="2000" b="1" i="1" dirty="0" err="1">
                <a:latin typeface="Futura Lt BT"/>
                <a:cs typeface="Calibri"/>
              </a:rPr>
              <a:t>Systems</a:t>
            </a:r>
            <a:r>
              <a:rPr lang="es-ES" sz="2000" b="1" i="1" dirty="0">
                <a:latin typeface="Futura Lt BT"/>
                <a:cs typeface="Calibri"/>
              </a:rPr>
              <a:t>)</a:t>
            </a:r>
          </a:p>
          <a:p>
            <a:pPr marL="457200" lvl="1" indent="0">
              <a:buNone/>
            </a:pPr>
            <a:endParaRPr lang="es-ES" sz="2000" b="1" dirty="0">
              <a:latin typeface="Futura Lt BT"/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2000" dirty="0" err="1">
                <a:latin typeface="Futura Lt BT"/>
                <a:ea typeface="+mn-lt"/>
                <a:cs typeface="+mn-lt"/>
              </a:rPr>
              <a:t>Fumanal</a:t>
            </a:r>
            <a:r>
              <a:rPr lang="es-ES" sz="2000" dirty="0">
                <a:latin typeface="Futura Lt BT"/>
                <a:ea typeface="+mn-lt"/>
                <a:cs typeface="+mn-lt"/>
              </a:rPr>
              <a:t>-Idocin J., Vidaurre C., Fernández J., Gómez M., Andreu J.,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Prasad</a:t>
            </a:r>
            <a:r>
              <a:rPr lang="es-ES" sz="2000" dirty="0">
                <a:latin typeface="Futura Lt BT"/>
                <a:ea typeface="+mn-lt"/>
                <a:cs typeface="+mn-lt"/>
              </a:rPr>
              <a:t> M. and Bustince H. (2021)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Multi-cost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penalty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functions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applied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to</a:t>
            </a:r>
            <a:r>
              <a:rPr lang="es-ES" sz="2000" dirty="0">
                <a:latin typeface="Futura Lt BT"/>
                <a:ea typeface="+mn-lt"/>
                <a:cs typeface="+mn-lt"/>
              </a:rPr>
              <a:t> Motor-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Imagery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based</a:t>
            </a:r>
            <a:r>
              <a:rPr lang="es-ES" sz="2000" dirty="0">
                <a:latin typeface="Futura Lt BT"/>
                <a:ea typeface="+mn-lt"/>
                <a:cs typeface="+mn-lt"/>
              </a:rPr>
              <a:t> 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Brain</a:t>
            </a:r>
            <a:r>
              <a:rPr lang="es-ES" sz="2000" dirty="0">
                <a:latin typeface="Futura Lt BT"/>
                <a:ea typeface="+mn-lt"/>
                <a:cs typeface="+mn-lt"/>
              </a:rPr>
              <a:t>-</a:t>
            </a:r>
            <a:r>
              <a:rPr lang="es-ES" sz="2000" dirty="0" err="1">
                <a:latin typeface="Futura Lt BT"/>
                <a:ea typeface="+mn-lt"/>
                <a:cs typeface="+mn-lt"/>
              </a:rPr>
              <a:t>Computer</a:t>
            </a:r>
            <a:r>
              <a:rPr lang="es-ES" sz="2000" dirty="0">
                <a:latin typeface="Futura Lt BT"/>
                <a:ea typeface="+mn-lt"/>
                <a:cs typeface="+mn-lt"/>
              </a:rPr>
              <a:t>-Interface</a:t>
            </a:r>
          </a:p>
          <a:p>
            <a:pPr marL="457200" lvl="1" indent="0">
              <a:buNone/>
            </a:pPr>
            <a:r>
              <a:rPr lang="es-ES" sz="2000" b="1" i="1" dirty="0">
                <a:latin typeface="Futura Lt BT"/>
                <a:ea typeface="+mn-lt"/>
                <a:cs typeface="+mn-lt"/>
              </a:rPr>
              <a:t>(</a:t>
            </a:r>
            <a:r>
              <a:rPr lang="es-ES" sz="2000" b="1" i="1" dirty="0" err="1">
                <a:latin typeface="Futura Lt BT"/>
                <a:ea typeface="+mn-lt"/>
                <a:cs typeface="+mn-lt"/>
              </a:rPr>
              <a:t>Frontiers</a:t>
            </a:r>
            <a:r>
              <a:rPr lang="es-ES" sz="2000" b="1" i="1" dirty="0">
                <a:latin typeface="Futura Lt BT"/>
                <a:ea typeface="+mn-lt"/>
                <a:cs typeface="+mn-lt"/>
              </a:rPr>
              <a:t> </a:t>
            </a:r>
            <a:r>
              <a:rPr lang="es-ES" sz="2000" b="1" i="1" dirty="0" err="1">
                <a:latin typeface="Futura Lt BT"/>
                <a:ea typeface="+mn-lt"/>
                <a:cs typeface="+mn-lt"/>
              </a:rPr>
              <a:t>on</a:t>
            </a:r>
            <a:r>
              <a:rPr lang="es-ES" sz="2000" b="1" i="1" dirty="0">
                <a:latin typeface="Futura Lt BT"/>
                <a:ea typeface="+mn-lt"/>
                <a:cs typeface="+mn-lt"/>
              </a:rPr>
              <a:t> </a:t>
            </a:r>
            <a:r>
              <a:rPr lang="es-ES" sz="2000" b="1" i="1" dirty="0" err="1">
                <a:latin typeface="Futura Lt BT"/>
                <a:ea typeface="+mn-lt"/>
                <a:cs typeface="+mn-lt"/>
              </a:rPr>
              <a:t>Neurobotics</a:t>
            </a:r>
            <a:r>
              <a:rPr lang="es-ES" sz="2000" b="1" i="1" dirty="0">
                <a:latin typeface="Futura Lt BT"/>
                <a:ea typeface="+mn-lt"/>
                <a:cs typeface="+mn-lt"/>
              </a:rPr>
              <a:t>) </a:t>
            </a:r>
            <a:endParaRPr lang="es-ES" sz="2000" b="1" i="1" dirty="0">
              <a:latin typeface="Futura Lt BT"/>
              <a:cs typeface="Calibri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C757479-8CCD-4A50-91AB-9E2901D05F36}"/>
              </a:ext>
            </a:extLst>
          </p:cNvPr>
          <p:cNvCxnSpPr/>
          <p:nvPr/>
        </p:nvCxnSpPr>
        <p:spPr>
          <a:xfrm flipV="1">
            <a:off x="768008" y="895945"/>
            <a:ext cx="10447661" cy="1836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45E7726C-650F-4E7A-8842-ED4BCB92A55D}"/>
              </a:ext>
            </a:extLst>
          </p:cNvPr>
          <p:cNvCxnSpPr>
            <a:cxnSpLocks/>
          </p:cNvCxnSpPr>
          <p:nvPr/>
        </p:nvCxnSpPr>
        <p:spPr>
          <a:xfrm flipV="1">
            <a:off x="768008" y="4154684"/>
            <a:ext cx="10447661" cy="1836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D835F215-AABC-46FE-B28C-5811337CA2CB}"/>
              </a:ext>
            </a:extLst>
          </p:cNvPr>
          <p:cNvCxnSpPr>
            <a:cxnSpLocks/>
          </p:cNvCxnSpPr>
          <p:nvPr/>
        </p:nvCxnSpPr>
        <p:spPr>
          <a:xfrm flipV="1">
            <a:off x="768009" y="5617950"/>
            <a:ext cx="10447661" cy="1836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0C650758-5B60-4C4D-856C-5B6275EE0805}"/>
              </a:ext>
            </a:extLst>
          </p:cNvPr>
          <p:cNvCxnSpPr>
            <a:cxnSpLocks/>
          </p:cNvCxnSpPr>
          <p:nvPr/>
        </p:nvCxnSpPr>
        <p:spPr>
          <a:xfrm flipV="1">
            <a:off x="768008" y="2539275"/>
            <a:ext cx="10447661" cy="1836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278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9A57A5C-891D-4C6F-8888-71E52CE973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386" y="2914218"/>
            <a:ext cx="5930900" cy="334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0C8B3BA-8515-4FFB-B78E-BDCD3752F7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6" y="313893"/>
            <a:ext cx="47625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81E9F692-C939-48AF-8631-2B51BCA1C4F7}"/>
              </a:ext>
            </a:extLst>
          </p:cNvPr>
          <p:cNvSpPr/>
          <p:nvPr/>
        </p:nvSpPr>
        <p:spPr>
          <a:xfrm>
            <a:off x="8204434" y="335696"/>
            <a:ext cx="2076636" cy="156715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8E7CF4-9343-44FE-9E1F-476D0F578FAC}"/>
              </a:ext>
            </a:extLst>
          </p:cNvPr>
          <p:cNvSpPr txBox="1"/>
          <p:nvPr/>
        </p:nvSpPr>
        <p:spPr>
          <a:xfrm>
            <a:off x="5333775" y="863601"/>
            <a:ext cx="3105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Futura Lt BT" panose="020B0402020204020303" pitchFamily="34" charset="0"/>
              </a:rPr>
              <a:t>FUTURE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40152D75-E218-4350-83A0-211AC09AAC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59" y="3177454"/>
            <a:ext cx="47625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3E83A0D-8F98-4089-BCA0-4CCDE952D11C}"/>
              </a:ext>
            </a:extLst>
          </p:cNvPr>
          <p:cNvSpPr txBox="1"/>
          <p:nvPr/>
        </p:nvSpPr>
        <p:spPr>
          <a:xfrm>
            <a:off x="8024251" y="875392"/>
            <a:ext cx="24370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Futura Lt BT" panose="020B0402020204020303" pitchFamily="34" charset="0"/>
              </a:rPr>
              <a:t>LINES</a:t>
            </a:r>
            <a:endParaRPr lang="es-ES" sz="3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F0224A-319F-438A-B022-15A3F9CECF11}"/>
              </a:ext>
            </a:extLst>
          </p:cNvPr>
          <p:cNvSpPr txBox="1"/>
          <p:nvPr/>
        </p:nvSpPr>
        <p:spPr>
          <a:xfrm>
            <a:off x="5285062" y="313893"/>
            <a:ext cx="363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solidFill>
                  <a:schemeClr val="bg1"/>
                </a:solidFill>
                <a:effectLst/>
                <a:latin typeface="Futura Lt BT" panose="020B0402020204020303" pitchFamily="34" charset="0"/>
              </a:rPr>
              <a:t>Sistemas de “Quita y pon”</a:t>
            </a:r>
            <a:endParaRPr lang="es-ES" sz="2400" i="1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0532A7C-9BCF-4086-9800-BD9B1F865F15}"/>
              </a:ext>
            </a:extLst>
          </p:cNvPr>
          <p:cNvSpPr txBox="1"/>
          <p:nvPr/>
        </p:nvSpPr>
        <p:spPr>
          <a:xfrm>
            <a:off x="237259" y="5821910"/>
            <a:ext cx="4822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solidFill>
                  <a:schemeClr val="bg1"/>
                </a:solidFill>
                <a:latin typeface="Futura Lt BT" panose="020B0402020204020303" pitchFamily="34" charset="0"/>
              </a:rPr>
              <a:t>Habilidades “blandas”: movimiento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444697-75E9-45B9-A988-1D41682F1D95}"/>
              </a:ext>
            </a:extLst>
          </p:cNvPr>
          <p:cNvSpPr txBox="1"/>
          <p:nvPr/>
        </p:nvSpPr>
        <p:spPr>
          <a:xfrm>
            <a:off x="6656937" y="2418960"/>
            <a:ext cx="395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i="1" dirty="0">
                <a:solidFill>
                  <a:schemeClr val="bg1"/>
                </a:solidFill>
                <a:latin typeface="Futura Lt BT" panose="020B0402020204020303" pitchFamily="34" charset="0"/>
              </a:rPr>
              <a:t>Sistemas integrados</a:t>
            </a:r>
          </a:p>
        </p:txBody>
      </p:sp>
    </p:spTree>
    <p:extLst>
      <p:ext uri="{BB962C8B-B14F-4D97-AF65-F5344CB8AC3E}">
        <p14:creationId xmlns:p14="http://schemas.microsoft.com/office/powerpoint/2010/main" val="80204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>
            <a:extLst>
              <a:ext uri="{FF2B5EF4-FFF2-40B4-BE49-F238E27FC236}">
                <a16:creationId xmlns:a16="http://schemas.microsoft.com/office/drawing/2014/main" id="{E387CE35-1392-424B-91B1-9823BE461C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295" r="1295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8355D0-2CFC-4C5D-BECA-86CF81BCC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987424"/>
            <a:ext cx="4370363" cy="4873626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r>
              <a:rPr lang="en-US" sz="2800" dirty="0">
                <a:solidFill>
                  <a:srgbClr val="FFFFFF"/>
                </a:solidFill>
                <a:effectLst/>
                <a:latin typeface="Futura Lt BT" panose="020B0402020204020303" pitchFamily="34" charset="0"/>
              </a:rPr>
              <a:t>“</a:t>
            </a:r>
            <a:r>
              <a:rPr lang="es-ES" sz="3200" dirty="0">
                <a:effectLst/>
                <a:latin typeface="Futura Lt BT" panose="020B0402020204020303" pitchFamily="34" charset="0"/>
              </a:rPr>
              <a:t>Si algo es tecnológicamente posible, el hombre tratará de hacerlo. Está en la esencia de nuestro propio ser. Control metabólico. Percepción sensorial mejorada. Mejores reflejos y capacidad muscular. Mayor capacidad y velocidad para almacenar datos. Todas esto gracias a nuestros cerebros electrónicos y cuerpos de metal.”</a:t>
            </a:r>
            <a:endParaRPr lang="en-US" sz="2800" dirty="0">
              <a:solidFill>
                <a:srgbClr val="FFFFFF"/>
              </a:solidFill>
              <a:latin typeface="Futura Lt BT" panose="020B0402020204020303" pitchFamily="34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Futura Lt BT" panose="020B0402020204020303" pitchFamily="34" charset="0"/>
              </a:rPr>
              <a:t>(Ghost in the Shell, 1995)</a:t>
            </a:r>
          </a:p>
        </p:txBody>
      </p:sp>
    </p:spTree>
    <p:extLst>
      <p:ext uri="{BB962C8B-B14F-4D97-AF65-F5344CB8AC3E}">
        <p14:creationId xmlns:p14="http://schemas.microsoft.com/office/powerpoint/2010/main" val="36902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>
            <a:extLst>
              <a:ext uri="{FF2B5EF4-FFF2-40B4-BE49-F238E27FC236}">
                <a16:creationId xmlns:a16="http://schemas.microsoft.com/office/drawing/2014/main" id="{DEED4343-23A0-4733-88FD-68217A9EC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474" r="2083" b="1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Marcador de contenido 2" descr="Probeta">
            <a:extLst>
              <a:ext uri="{FF2B5EF4-FFF2-40B4-BE49-F238E27FC236}">
                <a16:creationId xmlns:a16="http://schemas.microsoft.com/office/drawing/2014/main" id="{BBFEF4A6-4CC7-4E7F-A2D9-D6F6C3D68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  <a:solidFill>
            <a:schemeClr val="bg1">
              <a:alpha val="3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Lo que </a:t>
            </a:r>
            <a:r>
              <a:rPr lang="en-US" sz="3600" b="1" dirty="0">
                <a:solidFill>
                  <a:srgbClr val="FFFFFF"/>
                </a:solidFill>
                <a:latin typeface="Futura Lt BT" panose="020B0402020204020303" pitchFamily="34" charset="0"/>
              </a:rPr>
              <a:t>es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 a día de hoy:</a:t>
            </a:r>
          </a:p>
          <a:p>
            <a:pPr lvl="1"/>
            <a:r>
              <a:rPr lang="en-US" sz="3600" dirty="0" err="1">
                <a:solidFill>
                  <a:srgbClr val="FFFFFF"/>
                </a:solidFill>
                <a:latin typeface="Futura Lt BT" panose="020B0402020204020303" pitchFamily="34" charset="0"/>
              </a:rPr>
              <a:t>Identificación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Futura Lt BT" panose="020B0402020204020303" pitchFamily="34" charset="0"/>
              </a:rPr>
              <a:t>pensamientos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Futura Lt BT" panose="020B0402020204020303" pitchFamily="34" charset="0"/>
              </a:rPr>
              <a:t>concretos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.</a:t>
            </a:r>
          </a:p>
          <a:p>
            <a:pPr lvl="1"/>
            <a:r>
              <a:rPr lang="en-US" sz="3600" dirty="0" err="1">
                <a:solidFill>
                  <a:srgbClr val="FFFFFF"/>
                </a:solidFill>
                <a:latin typeface="Futura Lt BT" panose="020B0402020204020303" pitchFamily="34" charset="0"/>
              </a:rPr>
              <a:t>Movilidad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 externa </a:t>
            </a:r>
            <a:r>
              <a:rPr lang="en-US" sz="3600" dirty="0" err="1">
                <a:solidFill>
                  <a:srgbClr val="FFFFFF"/>
                </a:solidFill>
                <a:latin typeface="Futura Lt BT" panose="020B0402020204020303" pitchFamily="34" charset="0"/>
              </a:rPr>
              <a:t>limitada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.</a:t>
            </a:r>
          </a:p>
          <a:p>
            <a:pPr lvl="1"/>
            <a:r>
              <a:rPr lang="en-US" sz="3600" dirty="0" err="1">
                <a:solidFill>
                  <a:srgbClr val="FFFFFF"/>
                </a:solidFill>
                <a:latin typeface="Futura Lt BT" panose="020B0402020204020303" pitchFamily="34" charset="0"/>
              </a:rPr>
              <a:t>Capacidad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Futura Lt BT" panose="020B0402020204020303" pitchFamily="34" charset="0"/>
              </a:rPr>
              <a:t>comunicación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 (</a:t>
            </a:r>
            <a:r>
              <a:rPr lang="en-US" sz="3600" dirty="0" err="1">
                <a:solidFill>
                  <a:srgbClr val="FFFFFF"/>
                </a:solidFill>
                <a:latin typeface="Futura Lt BT" panose="020B0402020204020303" pitchFamily="34" charset="0"/>
              </a:rPr>
              <a:t>reducida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)</a:t>
            </a: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B70B8DBF-B509-40B0-84D1-590D90490E78}"/>
              </a:ext>
            </a:extLst>
          </p:cNvPr>
          <p:cNvSpPr/>
          <p:nvPr/>
        </p:nvSpPr>
        <p:spPr>
          <a:xfrm>
            <a:off x="1829157" y="2640562"/>
            <a:ext cx="1245493" cy="10578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C35475E-AE89-4C13-A35A-340F110747FF}"/>
              </a:ext>
            </a:extLst>
          </p:cNvPr>
          <p:cNvSpPr txBox="1"/>
          <p:nvPr/>
        </p:nvSpPr>
        <p:spPr>
          <a:xfrm>
            <a:off x="2877670" y="2988386"/>
            <a:ext cx="1995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Ordenador</a:t>
            </a:r>
            <a:endParaRPr lang="es-ES" sz="28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B4620C4-25B7-4845-96CF-B846590F8428}"/>
              </a:ext>
            </a:extLst>
          </p:cNvPr>
          <p:cNvSpPr txBox="1"/>
          <p:nvPr/>
        </p:nvSpPr>
        <p:spPr>
          <a:xfrm>
            <a:off x="1851829" y="3293287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FACES</a:t>
            </a:r>
            <a:endParaRPr lang="es-ES" sz="1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098E917-7622-4DE8-B30E-D230AF66ACB4}"/>
              </a:ext>
            </a:extLst>
          </p:cNvPr>
          <p:cNvSpPr txBox="1"/>
          <p:nvPr/>
        </p:nvSpPr>
        <p:spPr>
          <a:xfrm>
            <a:off x="794712" y="2988386"/>
            <a:ext cx="1829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Cerebro</a:t>
            </a:r>
            <a:endParaRPr lang="es-ES" sz="2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2A5F58F-1A47-4A0A-ACD6-1D08D8754F19}"/>
              </a:ext>
            </a:extLst>
          </p:cNvPr>
          <p:cNvSpPr txBox="1"/>
          <p:nvPr/>
        </p:nvSpPr>
        <p:spPr>
          <a:xfrm>
            <a:off x="1874503" y="2965303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Futura Lt BT" panose="020B0402020204020303" pitchFamily="34" charset="0"/>
              </a:rPr>
              <a:t>INTER-</a:t>
            </a:r>
            <a:endParaRPr lang="es-ES" sz="1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27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>
            <a:extLst>
              <a:ext uri="{FF2B5EF4-FFF2-40B4-BE49-F238E27FC236}">
                <a16:creationId xmlns:a16="http://schemas.microsoft.com/office/drawing/2014/main" id="{DEED4343-23A0-4733-88FD-68217A9EC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474" r="208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Marcador de contenido 2" descr="Probeta">
            <a:extLst>
              <a:ext uri="{FF2B5EF4-FFF2-40B4-BE49-F238E27FC236}">
                <a16:creationId xmlns:a16="http://schemas.microsoft.com/office/drawing/2014/main" id="{BBFEF4A6-4CC7-4E7F-A2D9-D6F6C3D68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  <a:solidFill>
            <a:schemeClr val="bg1">
              <a:alpha val="3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Lo que </a:t>
            </a:r>
            <a:r>
              <a:rPr lang="en-US" sz="3600" b="1" dirty="0">
                <a:solidFill>
                  <a:srgbClr val="FFFFFF"/>
                </a:solidFill>
                <a:latin typeface="Futura Lt BT" panose="020B0402020204020303" pitchFamily="34" charset="0"/>
              </a:rPr>
              <a:t>NO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 es:</a:t>
            </a:r>
          </a:p>
          <a:p>
            <a:pPr lvl="1"/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Leer la </a:t>
            </a:r>
            <a:r>
              <a:rPr lang="en-US" sz="3600" dirty="0" err="1">
                <a:solidFill>
                  <a:srgbClr val="FFFFFF"/>
                </a:solidFill>
                <a:latin typeface="Futura Lt BT" panose="020B0402020204020303" pitchFamily="34" charset="0"/>
              </a:rPr>
              <a:t>mente</a:t>
            </a:r>
            <a:endParaRPr lang="en-US" sz="3600" dirty="0">
              <a:solidFill>
                <a:srgbClr val="FFFFFF"/>
              </a:solidFill>
              <a:latin typeface="Futura Lt BT" panose="020B0402020204020303" pitchFamily="34" charset="0"/>
            </a:endParaRPr>
          </a:p>
          <a:p>
            <a:pPr lvl="1"/>
            <a:r>
              <a:rPr lang="en-US" sz="3600" dirty="0" err="1">
                <a:solidFill>
                  <a:srgbClr val="FFFFFF"/>
                </a:solidFill>
                <a:latin typeface="Futura Lt BT" panose="020B0402020204020303" pitchFamily="34" charset="0"/>
              </a:rPr>
              <a:t>Movilidad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Futura Lt BT" panose="020B0402020204020303" pitchFamily="34" charset="0"/>
              </a:rPr>
              <a:t>completa</a:t>
            </a:r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 externa</a:t>
            </a:r>
          </a:p>
          <a:p>
            <a:pPr lvl="1"/>
            <a:r>
              <a:rPr lang="en-US" sz="3600" dirty="0">
                <a:solidFill>
                  <a:srgbClr val="FFFFFF"/>
                </a:solidFill>
                <a:latin typeface="Futura Lt BT" panose="020B0402020204020303" pitchFamily="34" charset="0"/>
              </a:rPr>
              <a:t>Avatar de James Cameron</a:t>
            </a:r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2D6A3B7B-5869-46CF-B1F7-9A1A2DD7A0DB}"/>
              </a:ext>
            </a:extLst>
          </p:cNvPr>
          <p:cNvSpPr/>
          <p:nvPr/>
        </p:nvSpPr>
        <p:spPr>
          <a:xfrm>
            <a:off x="1829157" y="2640562"/>
            <a:ext cx="1245493" cy="10578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3EFD1AD-0619-4A92-96F2-ED53779DE586}"/>
              </a:ext>
            </a:extLst>
          </p:cNvPr>
          <p:cNvSpPr txBox="1"/>
          <p:nvPr/>
        </p:nvSpPr>
        <p:spPr>
          <a:xfrm>
            <a:off x="2877670" y="2988386"/>
            <a:ext cx="1995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Ordenador</a:t>
            </a:r>
            <a:endParaRPr lang="es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03AF57-C529-4545-837E-3C6F465ADDF6}"/>
              </a:ext>
            </a:extLst>
          </p:cNvPr>
          <p:cNvSpPr txBox="1"/>
          <p:nvPr/>
        </p:nvSpPr>
        <p:spPr>
          <a:xfrm>
            <a:off x="1851829" y="3293287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FACES</a:t>
            </a:r>
            <a:endParaRPr lang="es-ES" sz="1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2D17A4-BF98-407F-997E-4383FBFDAE33}"/>
              </a:ext>
            </a:extLst>
          </p:cNvPr>
          <p:cNvSpPr txBox="1"/>
          <p:nvPr/>
        </p:nvSpPr>
        <p:spPr>
          <a:xfrm>
            <a:off x="794712" y="2988386"/>
            <a:ext cx="1829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Cerebro</a:t>
            </a:r>
            <a:endParaRPr lang="es-ES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303F0C-97B6-4F69-9160-6F18D69387F1}"/>
              </a:ext>
            </a:extLst>
          </p:cNvPr>
          <p:cNvSpPr txBox="1"/>
          <p:nvPr/>
        </p:nvSpPr>
        <p:spPr>
          <a:xfrm>
            <a:off x="1874503" y="2965303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Futura Lt BT" panose="020B0402020204020303" pitchFamily="34" charset="0"/>
              </a:rPr>
              <a:t>INTER-</a:t>
            </a:r>
            <a:endParaRPr lang="es-ES" sz="1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5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B9405D-519C-49C9-A9A3-45CBBECB6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6550" r="45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95B51-2EEC-4355-A367-F1886F80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s-ES" sz="4000" dirty="0">
                <a:solidFill>
                  <a:srgbClr val="FFFFFF"/>
                </a:solidFill>
                <a:latin typeface="Futura Lt BT" panose="020B0402020204020303" pitchFamily="34" charset="0"/>
                <a:cs typeface="Calibri Light"/>
              </a:rPr>
              <a:t>Motor </a:t>
            </a:r>
            <a:r>
              <a:rPr lang="es-ES" sz="4000" dirty="0" err="1">
                <a:solidFill>
                  <a:srgbClr val="FFFFFF"/>
                </a:solidFill>
                <a:latin typeface="Futura Lt BT" panose="020B0402020204020303" pitchFamily="34" charset="0"/>
                <a:cs typeface="Calibri Light"/>
              </a:rPr>
              <a:t>Imagery</a:t>
            </a:r>
            <a:endParaRPr lang="es-ES" sz="4000" dirty="0">
              <a:solidFill>
                <a:srgbClr val="FFFFFF"/>
              </a:solidFill>
              <a:latin typeface="Futura Lt BT" panose="020B040202020402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1AF3B-CF06-49D6-B311-71C3CA04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s-ES" sz="3200" b="1" dirty="0">
                <a:solidFill>
                  <a:srgbClr val="FFFFFF"/>
                </a:solidFill>
                <a:latin typeface="Futura Lt BT" panose="020B0402020204020303" pitchFamily="34" charset="0"/>
                <a:cs typeface="Calibri"/>
              </a:rPr>
              <a:t>Motor </a:t>
            </a:r>
            <a:r>
              <a:rPr lang="es-ES" sz="3200" b="1" dirty="0" err="1">
                <a:solidFill>
                  <a:srgbClr val="FFFFFF"/>
                </a:solidFill>
                <a:latin typeface="Futura Lt BT" panose="020B0402020204020303" pitchFamily="34" charset="0"/>
                <a:cs typeface="Calibri"/>
              </a:rPr>
              <a:t>Imagery</a:t>
            </a:r>
            <a:r>
              <a:rPr lang="es-ES" sz="3200" dirty="0">
                <a:solidFill>
                  <a:srgbClr val="FFFFFF"/>
                </a:solidFill>
                <a:latin typeface="Futura Lt BT" panose="020B0402020204020303" pitchFamily="34" charset="0"/>
                <a:cs typeface="Calibri"/>
              </a:rPr>
              <a:t>: una persona imagina un movimiento.</a:t>
            </a:r>
          </a:p>
          <a:p>
            <a:endParaRPr lang="es-ES" sz="3200" dirty="0">
              <a:solidFill>
                <a:srgbClr val="FFFFFF"/>
              </a:solidFill>
              <a:latin typeface="Futura Lt BT" panose="020B0402020204020303" pitchFamily="34" charset="0"/>
              <a:cs typeface="Calibri"/>
            </a:endParaRPr>
          </a:p>
          <a:p>
            <a:pPr lvl="1"/>
            <a:r>
              <a:rPr lang="es-ES" sz="3200" dirty="0">
                <a:solidFill>
                  <a:srgbClr val="FFFFFF"/>
                </a:solidFill>
                <a:latin typeface="Futura Lt BT" panose="020B0402020204020303" pitchFamily="34" charset="0"/>
                <a:cs typeface="Calibri"/>
              </a:rPr>
              <a:t>Se dan estímulos externos para ayudar a pensar sólo en eso.</a:t>
            </a:r>
          </a:p>
          <a:p>
            <a:pPr lvl="1"/>
            <a:endParaRPr lang="es-ES" sz="3200" dirty="0">
              <a:solidFill>
                <a:srgbClr val="FFFFFF"/>
              </a:solidFill>
              <a:latin typeface="Futura Lt BT" panose="020B0402020204020303" pitchFamily="34" charset="0"/>
              <a:cs typeface="Calibri"/>
            </a:endParaRPr>
          </a:p>
          <a:p>
            <a:pPr lvl="1"/>
            <a:r>
              <a:rPr lang="es-ES" sz="3200" dirty="0">
                <a:solidFill>
                  <a:srgbClr val="FFFFFF"/>
                </a:solidFill>
                <a:latin typeface="Futura Lt BT" panose="020B0402020204020303" pitchFamily="34" charset="0"/>
                <a:cs typeface="Calibri"/>
              </a:rPr>
              <a:t>Se capturan las ondas cerebrales mientras eso ocurre.</a:t>
            </a:r>
          </a:p>
          <a:p>
            <a:pPr lvl="1"/>
            <a:endParaRPr lang="es-ES" sz="20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C84C03FD-CD16-4DD8-A171-88608FDEBDF4}"/>
              </a:ext>
            </a:extLst>
          </p:cNvPr>
          <p:cNvSpPr/>
          <p:nvPr/>
        </p:nvSpPr>
        <p:spPr>
          <a:xfrm>
            <a:off x="1907666" y="2058671"/>
            <a:ext cx="1245493" cy="10578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9D906AE-B174-42F3-BA3C-FC0FA967AB44}"/>
              </a:ext>
            </a:extLst>
          </p:cNvPr>
          <p:cNvSpPr txBox="1"/>
          <p:nvPr/>
        </p:nvSpPr>
        <p:spPr>
          <a:xfrm>
            <a:off x="2956179" y="2406495"/>
            <a:ext cx="1995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Ordenador</a:t>
            </a:r>
            <a:endParaRPr lang="es-ES" sz="2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AC5B18-5020-47B0-BFCB-FF61F9FBFEEA}"/>
              </a:ext>
            </a:extLst>
          </p:cNvPr>
          <p:cNvSpPr txBox="1"/>
          <p:nvPr/>
        </p:nvSpPr>
        <p:spPr>
          <a:xfrm>
            <a:off x="1930338" y="2711396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FACES</a:t>
            </a:r>
            <a:endParaRPr lang="es-ES" sz="1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EA84AC0-953F-4088-B049-3238B09841BB}"/>
              </a:ext>
            </a:extLst>
          </p:cNvPr>
          <p:cNvSpPr txBox="1"/>
          <p:nvPr/>
        </p:nvSpPr>
        <p:spPr>
          <a:xfrm>
            <a:off x="873221" y="2406495"/>
            <a:ext cx="1829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Cerebro</a:t>
            </a:r>
            <a:endParaRPr lang="es-ES" sz="2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7124478-E855-4A0D-BFC6-3A1F10814C0A}"/>
              </a:ext>
            </a:extLst>
          </p:cNvPr>
          <p:cNvSpPr txBox="1"/>
          <p:nvPr/>
        </p:nvSpPr>
        <p:spPr>
          <a:xfrm>
            <a:off x="1953012" y="2383412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Futura Lt BT" panose="020B0402020204020303" pitchFamily="34" charset="0"/>
              </a:rPr>
              <a:t>INTER-</a:t>
            </a:r>
            <a:endParaRPr lang="es-ES" sz="1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498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B9405D-519C-49C9-A9A3-45CBBECB6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6550" r="45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1AF3B-CF06-49D6-B311-71C3CA04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 sz="3200" dirty="0">
                <a:latin typeface="Futura Lt BT" panose="020B0402020204020303" pitchFamily="34" charset="0"/>
                <a:cs typeface="Calibri"/>
              </a:rPr>
              <a:t>Lo </a:t>
            </a:r>
            <a:r>
              <a:rPr lang="es-ES" sz="3200" dirty="0">
                <a:solidFill>
                  <a:schemeClr val="accent6"/>
                </a:solidFill>
                <a:latin typeface="Futura Lt BT" panose="020B0402020204020303" pitchFamily="34" charset="0"/>
                <a:cs typeface="Calibri"/>
              </a:rPr>
              <a:t>Bueno</a:t>
            </a:r>
            <a:r>
              <a:rPr lang="es-ES" sz="3200" dirty="0">
                <a:latin typeface="Futura Lt BT" panose="020B0402020204020303" pitchFamily="34" charset="0"/>
                <a:cs typeface="Calibri"/>
              </a:rPr>
              <a:t>:</a:t>
            </a:r>
          </a:p>
          <a:p>
            <a:pPr lvl="1"/>
            <a:r>
              <a:rPr lang="es-ES" sz="2800" dirty="0">
                <a:latin typeface="Futura Lt BT" panose="020B0402020204020303" pitchFamily="34" charset="0"/>
                <a:cs typeface="Calibri"/>
              </a:rPr>
              <a:t>No invasivo</a:t>
            </a:r>
          </a:p>
          <a:p>
            <a:pPr lvl="1"/>
            <a:r>
              <a:rPr lang="es-ES" sz="2800" dirty="0" err="1">
                <a:latin typeface="Futura Lt BT" panose="020B0402020204020303" pitchFamily="34" charset="0"/>
                <a:cs typeface="Calibri"/>
              </a:rPr>
              <a:t>Extraplolable</a:t>
            </a:r>
            <a:r>
              <a:rPr lang="es-ES" sz="2800" dirty="0">
                <a:latin typeface="Futura Lt BT" panose="020B0402020204020303" pitchFamily="34" charset="0"/>
                <a:cs typeface="Calibri"/>
              </a:rPr>
              <a:t> entre sujetos (en teoría)</a:t>
            </a:r>
          </a:p>
          <a:p>
            <a:pPr lvl="1"/>
            <a:endParaRPr lang="es-ES" sz="2800" dirty="0">
              <a:latin typeface="Futura Lt BT" panose="020B0402020204020303" pitchFamily="34" charset="0"/>
              <a:cs typeface="Calibri"/>
            </a:endParaRPr>
          </a:p>
          <a:p>
            <a:pPr marL="0" indent="0">
              <a:buNone/>
            </a:pPr>
            <a:r>
              <a:rPr lang="es-ES" sz="3200" dirty="0">
                <a:latin typeface="Futura Lt BT" panose="020B0402020204020303" pitchFamily="34" charset="0"/>
                <a:cs typeface="Calibri"/>
              </a:rPr>
              <a:t>Lo </a:t>
            </a:r>
            <a:r>
              <a:rPr lang="es-ES" sz="3200" dirty="0">
                <a:solidFill>
                  <a:srgbClr val="FF0000"/>
                </a:solidFill>
                <a:latin typeface="Futura Lt BT" panose="020B0402020204020303" pitchFamily="34" charset="0"/>
                <a:cs typeface="Calibri"/>
              </a:rPr>
              <a:t>Malo</a:t>
            </a:r>
            <a:r>
              <a:rPr lang="es-ES" sz="3200" dirty="0">
                <a:latin typeface="Futura Lt BT" panose="020B0402020204020303" pitchFamily="34" charset="0"/>
                <a:cs typeface="Calibri"/>
              </a:rPr>
              <a:t>:</a:t>
            </a:r>
          </a:p>
          <a:p>
            <a:pPr lvl="1"/>
            <a:r>
              <a:rPr lang="es-ES" sz="2800" dirty="0">
                <a:latin typeface="Futura Lt BT" panose="020B0402020204020303" pitchFamily="34" charset="0"/>
                <a:cs typeface="Calibri"/>
              </a:rPr>
              <a:t>Menos precisión en la captura de señal</a:t>
            </a:r>
          </a:p>
          <a:p>
            <a:pPr lvl="1"/>
            <a:endParaRPr lang="es-ES" sz="20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1F7128C-77D1-46FC-975D-F18EC568A901}"/>
              </a:ext>
            </a:extLst>
          </p:cNvPr>
          <p:cNvSpPr txBox="1">
            <a:spLocks/>
          </p:cNvSpPr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4000">
                <a:solidFill>
                  <a:srgbClr val="FFFFFF"/>
                </a:solidFill>
                <a:latin typeface="Futura Lt BT" panose="020B0402020204020303" pitchFamily="34" charset="0"/>
                <a:cs typeface="Calibri Light"/>
              </a:rPr>
              <a:t>Motor Imagery</a:t>
            </a:r>
            <a:endParaRPr lang="es-ES" sz="4000" dirty="0">
              <a:solidFill>
                <a:srgbClr val="FFFFFF"/>
              </a:solidFill>
              <a:latin typeface="Futura Lt BT" panose="020B0402020204020303" pitchFamily="34" charset="0"/>
            </a:endParaRPr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D6361045-CC7A-4D94-9937-3BDA788AFF87}"/>
              </a:ext>
            </a:extLst>
          </p:cNvPr>
          <p:cNvSpPr/>
          <p:nvPr/>
        </p:nvSpPr>
        <p:spPr>
          <a:xfrm>
            <a:off x="1907666" y="2058671"/>
            <a:ext cx="1245493" cy="10578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AF84F6-2D2A-44CD-B57F-5032356A5F85}"/>
              </a:ext>
            </a:extLst>
          </p:cNvPr>
          <p:cNvSpPr txBox="1"/>
          <p:nvPr/>
        </p:nvSpPr>
        <p:spPr>
          <a:xfrm>
            <a:off x="2956179" y="2406495"/>
            <a:ext cx="1995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Ordenador</a:t>
            </a:r>
            <a:endParaRPr lang="es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C22F61-16A9-4B25-8285-6757207AD709}"/>
              </a:ext>
            </a:extLst>
          </p:cNvPr>
          <p:cNvSpPr txBox="1"/>
          <p:nvPr/>
        </p:nvSpPr>
        <p:spPr>
          <a:xfrm>
            <a:off x="1930338" y="2711396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</a:rPr>
              <a:t>FACES</a:t>
            </a:r>
            <a:endParaRPr lang="es-ES" sz="1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F7B788-D03D-4306-B224-5779C59DB087}"/>
              </a:ext>
            </a:extLst>
          </p:cNvPr>
          <p:cNvSpPr txBox="1"/>
          <p:nvPr/>
        </p:nvSpPr>
        <p:spPr>
          <a:xfrm>
            <a:off x="873221" y="2406495"/>
            <a:ext cx="1829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Cerebro</a:t>
            </a:r>
            <a:endParaRPr lang="es-ES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05D13EB-6FDB-4FD6-BB2A-D670E1F04219}"/>
              </a:ext>
            </a:extLst>
          </p:cNvPr>
          <p:cNvSpPr txBox="1"/>
          <p:nvPr/>
        </p:nvSpPr>
        <p:spPr>
          <a:xfrm>
            <a:off x="1953012" y="2383412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Futura Lt BT" panose="020B0402020204020303" pitchFamily="34" charset="0"/>
              </a:rPr>
              <a:t>INTER-</a:t>
            </a:r>
            <a:endParaRPr lang="es-ES" sz="1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328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AD54408-4A72-4943-9C95-DFA258F4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855818-CCEE-4D59-8D9B-4064A390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latin typeface="Futura Lt BT" panose="020B0402020204020303" pitchFamily="34" charset="0"/>
                <a:cs typeface="Calibri Light"/>
              </a:rPr>
              <a:t>Nuestra tarea:</a:t>
            </a:r>
            <a:endParaRPr lang="es-ES" dirty="0">
              <a:solidFill>
                <a:srgbClr val="FFFFFF"/>
              </a:solidFill>
              <a:latin typeface="Futura Lt BT" panose="020B0402020204020303" pitchFamily="34" charset="0"/>
            </a:endParaRPr>
          </a:p>
        </p:txBody>
      </p:sp>
      <p:sp>
        <p:nvSpPr>
          <p:cNvPr id="149" name="Marcador de contenido 148">
            <a:extLst>
              <a:ext uri="{FF2B5EF4-FFF2-40B4-BE49-F238E27FC236}">
                <a16:creationId xmlns:a16="http://schemas.microsoft.com/office/drawing/2014/main" id="{D9ADD377-BDD5-4FAF-8B2E-4AF5CD4B5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3" y="2098675"/>
            <a:ext cx="310675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>
                <a:latin typeface="Futura Lt BT" panose="020B0402020204020303" pitchFamily="34" charset="0"/>
                <a:ea typeface="+mn-lt"/>
                <a:cs typeface="+mn-lt"/>
              </a:rPr>
              <a:t> 4 clases: </a:t>
            </a:r>
            <a:endParaRPr lang="en-US" dirty="0">
              <a:latin typeface="Futura Lt BT" panose="020B0402020204020303" pitchFamily="34" charset="0"/>
              <a:ea typeface="+mn-lt"/>
              <a:cs typeface="+mn-lt"/>
            </a:endParaRPr>
          </a:p>
        </p:txBody>
      </p:sp>
      <p:sp>
        <p:nvSpPr>
          <p:cNvPr id="150" name="Marcador de contenido 149">
            <a:extLst>
              <a:ext uri="{FF2B5EF4-FFF2-40B4-BE49-F238E27FC236}">
                <a16:creationId xmlns:a16="http://schemas.microsoft.com/office/drawing/2014/main" id="{18A8D575-883A-4F70-87A4-AA6F34CB2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2329" y="2119281"/>
            <a:ext cx="3169101" cy="607755"/>
          </a:xfrm>
          <a:solidFill>
            <a:schemeClr val="bg1">
              <a:alpha val="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>
                <a:latin typeface="Futura Lt BT" panose="020B0402020204020303" pitchFamily="34" charset="0"/>
                <a:ea typeface="+mn-lt"/>
                <a:cs typeface="+mn-lt"/>
              </a:rPr>
              <a:t>Pocas muestras</a:t>
            </a:r>
            <a:r>
              <a:rPr lang="es-ES" baseline="30000" dirty="0">
                <a:latin typeface="Futura Lt BT" panose="020B0402020204020303" pitchFamily="34" charset="0"/>
                <a:ea typeface="+mn-lt"/>
                <a:cs typeface="+mn-lt"/>
              </a:rPr>
              <a:t>1</a:t>
            </a:r>
            <a:endParaRPr lang="en-US" baseline="30000" dirty="0">
              <a:latin typeface="Futura Lt BT" panose="020B0402020204020303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152" name="Marcador de contenido 149">
            <a:extLst>
              <a:ext uri="{FF2B5EF4-FFF2-40B4-BE49-F238E27FC236}">
                <a16:creationId xmlns:a16="http://schemas.microsoft.com/office/drawing/2014/main" id="{C16C6C27-771C-4237-A675-E96860E13B17}"/>
              </a:ext>
            </a:extLst>
          </p:cNvPr>
          <p:cNvSpPr txBox="1">
            <a:spLocks/>
          </p:cNvSpPr>
          <p:nvPr/>
        </p:nvSpPr>
        <p:spPr>
          <a:xfrm>
            <a:off x="7145356" y="1759527"/>
            <a:ext cx="4208444" cy="193501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>
                <a:latin typeface="Futura Lt BT" panose="020B0402020204020303" pitchFamily="34" charset="0"/>
                <a:ea typeface="+mn-lt"/>
                <a:cs typeface="+mn-lt"/>
              </a:rPr>
              <a:t>Características "duras": electroencefalograma.</a:t>
            </a:r>
            <a:r>
              <a:rPr lang="en-US" dirty="0">
                <a:latin typeface="Futura Lt BT" panose="020B0402020204020303" pitchFamily="34" charset="0"/>
                <a:ea typeface="+mn-lt"/>
                <a:cs typeface="+mn-lt"/>
              </a:rPr>
              <a:t> </a:t>
            </a:r>
            <a:endParaRPr lang="es-ES" dirty="0">
              <a:latin typeface="Futura Lt BT" panose="020B0402020204020303" pitchFamily="34" charset="0"/>
              <a:cs typeface="Calibri" panose="020F0502020204030204"/>
            </a:endParaRPr>
          </a:p>
        </p:txBody>
      </p:sp>
      <p:pic>
        <p:nvPicPr>
          <p:cNvPr id="4" name="Gráfico 3" descr="Lengua">
            <a:extLst>
              <a:ext uri="{FF2B5EF4-FFF2-40B4-BE49-F238E27FC236}">
                <a16:creationId xmlns:a16="http://schemas.microsoft.com/office/drawing/2014/main" id="{BEB78164-49A3-4817-9337-6BF016FC3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669" y="2971800"/>
            <a:ext cx="914400" cy="914400"/>
          </a:xfrm>
          <a:prstGeom prst="rect">
            <a:avLst/>
          </a:prstGeom>
        </p:spPr>
      </p:pic>
      <p:pic>
        <p:nvPicPr>
          <p:cNvPr id="6" name="Gráfico 5" descr="Pie">
            <a:extLst>
              <a:ext uri="{FF2B5EF4-FFF2-40B4-BE49-F238E27FC236}">
                <a16:creationId xmlns:a16="http://schemas.microsoft.com/office/drawing/2014/main" id="{559DA390-D4C2-45F5-92B2-4A4C90E46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8165" y="2971800"/>
            <a:ext cx="914400" cy="914400"/>
          </a:xfrm>
          <a:prstGeom prst="rect">
            <a:avLst/>
          </a:prstGeom>
        </p:spPr>
      </p:pic>
      <p:pic>
        <p:nvPicPr>
          <p:cNvPr id="8" name="Gráfico 7" descr="Mano levantada">
            <a:extLst>
              <a:ext uri="{FF2B5EF4-FFF2-40B4-BE49-F238E27FC236}">
                <a16:creationId xmlns:a16="http://schemas.microsoft.com/office/drawing/2014/main" id="{50CC52D9-C282-4A25-A64A-E5F719196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494" y="3963195"/>
            <a:ext cx="914400" cy="914400"/>
          </a:xfrm>
          <a:prstGeom prst="rect">
            <a:avLst/>
          </a:prstGeom>
        </p:spPr>
      </p:pic>
      <p:pic>
        <p:nvPicPr>
          <p:cNvPr id="12" name="Gráfico 11" descr="Mano levantada">
            <a:extLst>
              <a:ext uri="{FF2B5EF4-FFF2-40B4-BE49-F238E27FC236}">
                <a16:creationId xmlns:a16="http://schemas.microsoft.com/office/drawing/2014/main" id="{94D0CFBE-C282-44EA-9073-19568869CD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019815" y="3977121"/>
            <a:ext cx="914400" cy="914400"/>
          </a:xfrm>
          <a:prstGeom prst="rect">
            <a:avLst/>
          </a:prstGeom>
        </p:spPr>
      </p:pic>
      <p:pic>
        <p:nvPicPr>
          <p:cNvPr id="11" name="Gráfico 10" descr="Cerebro en cabeza">
            <a:extLst>
              <a:ext uri="{FF2B5EF4-FFF2-40B4-BE49-F238E27FC236}">
                <a16:creationId xmlns:a16="http://schemas.microsoft.com/office/drawing/2014/main" id="{12D7DC95-746F-4792-B4D3-DDD6EB3A66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054" y="3298970"/>
            <a:ext cx="914400" cy="914400"/>
          </a:xfrm>
          <a:prstGeom prst="rect">
            <a:avLst/>
          </a:prstGeom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15FE9132-58DB-4D20-ACFC-2B834505F3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0954" y="3298970"/>
            <a:ext cx="914400" cy="914400"/>
          </a:xfrm>
          <a:prstGeom prst="rect">
            <a:avLst/>
          </a:prstGeom>
        </p:spPr>
      </p:pic>
      <p:pic>
        <p:nvPicPr>
          <p:cNvPr id="1030" name="Picture 6" descr="Audio, impulse, music, signal, sound, sound wave, wave icon - Download on Iconfinder">
            <a:extLst>
              <a:ext uri="{FF2B5EF4-FFF2-40B4-BE49-F238E27FC236}">
                <a16:creationId xmlns:a16="http://schemas.microsoft.com/office/drawing/2014/main" id="{204BC298-1E39-490E-8292-1FD3C7CB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66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72" y="3022382"/>
            <a:ext cx="1482003" cy="1482003"/>
          </a:xfrm>
          <a:prstGeom prst="rect">
            <a:avLst/>
          </a:prstGeom>
          <a:noFill/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768588C-F0D9-4999-A483-A97E62D9EFF2}"/>
              </a:ext>
            </a:extLst>
          </p:cNvPr>
          <p:cNvSpPr txBox="1"/>
          <p:nvPr/>
        </p:nvSpPr>
        <p:spPr>
          <a:xfrm>
            <a:off x="646469" y="5933964"/>
            <a:ext cx="10789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effectLst/>
                <a:latin typeface="Futura Lt BT" panose="020B0402020204020303" pitchFamily="34" charset="0"/>
              </a:rPr>
              <a:t>1. </a:t>
            </a:r>
            <a:r>
              <a:rPr lang="es-ES" dirty="0" err="1">
                <a:effectLst/>
                <a:latin typeface="Futura Lt BT" panose="020B0402020204020303" pitchFamily="34" charset="0"/>
              </a:rPr>
              <a:t>Tangermann</a:t>
            </a:r>
            <a:r>
              <a:rPr lang="es-ES" dirty="0">
                <a:effectLst/>
                <a:latin typeface="Futura Lt BT" panose="020B0402020204020303" pitchFamily="34" charset="0"/>
              </a:rPr>
              <a:t>, M., Müller, K. R., </a:t>
            </a:r>
            <a:r>
              <a:rPr lang="es-ES" dirty="0" err="1">
                <a:effectLst/>
                <a:latin typeface="Futura Lt BT" panose="020B0402020204020303" pitchFamily="34" charset="0"/>
              </a:rPr>
              <a:t>Aertsen</a:t>
            </a:r>
            <a:r>
              <a:rPr lang="es-ES" dirty="0">
                <a:effectLst/>
                <a:latin typeface="Futura Lt BT" panose="020B0402020204020303" pitchFamily="34" charset="0"/>
              </a:rPr>
              <a:t>, A., </a:t>
            </a:r>
            <a:r>
              <a:rPr lang="es-ES" dirty="0" err="1">
                <a:effectLst/>
                <a:latin typeface="Futura Lt BT" panose="020B0402020204020303" pitchFamily="34" charset="0"/>
              </a:rPr>
              <a:t>Birbaumer</a:t>
            </a:r>
            <a:r>
              <a:rPr lang="es-ES" dirty="0">
                <a:effectLst/>
                <a:latin typeface="Futura Lt BT" panose="020B0402020204020303" pitchFamily="34" charset="0"/>
              </a:rPr>
              <a:t>, N., Braun, C., Brunner, C., ... &amp; </a:t>
            </a:r>
            <a:r>
              <a:rPr lang="es-ES" dirty="0" err="1">
                <a:effectLst/>
                <a:latin typeface="Futura Lt BT" panose="020B0402020204020303" pitchFamily="34" charset="0"/>
              </a:rPr>
              <a:t>Blankertz</a:t>
            </a:r>
            <a:r>
              <a:rPr lang="es-ES" dirty="0">
                <a:effectLst/>
                <a:latin typeface="Futura Lt BT" panose="020B0402020204020303" pitchFamily="34" charset="0"/>
              </a:rPr>
              <a:t>, B. (2012). </a:t>
            </a:r>
            <a:r>
              <a:rPr lang="es-ES" dirty="0" err="1">
                <a:effectLst/>
                <a:latin typeface="Futura Lt BT" panose="020B0402020204020303" pitchFamily="34" charset="0"/>
              </a:rPr>
              <a:t>Review</a:t>
            </a:r>
            <a:r>
              <a:rPr lang="es-ES" dirty="0">
                <a:effectLst/>
                <a:latin typeface="Futura Lt BT" panose="020B0402020204020303" pitchFamily="34" charset="0"/>
              </a:rPr>
              <a:t> </a:t>
            </a:r>
            <a:r>
              <a:rPr lang="es-ES" dirty="0" err="1">
                <a:effectLst/>
                <a:latin typeface="Futura Lt BT" panose="020B0402020204020303" pitchFamily="34" charset="0"/>
              </a:rPr>
              <a:t>of</a:t>
            </a:r>
            <a:r>
              <a:rPr lang="es-ES" dirty="0">
                <a:effectLst/>
                <a:latin typeface="Futura Lt BT" panose="020B0402020204020303" pitchFamily="34" charset="0"/>
              </a:rPr>
              <a:t> </a:t>
            </a:r>
            <a:r>
              <a:rPr lang="es-ES" dirty="0" err="1">
                <a:effectLst/>
                <a:latin typeface="Futura Lt BT" panose="020B0402020204020303" pitchFamily="34" charset="0"/>
              </a:rPr>
              <a:t>the</a:t>
            </a:r>
            <a:r>
              <a:rPr lang="es-ES" dirty="0">
                <a:effectLst/>
                <a:latin typeface="Futura Lt BT" panose="020B0402020204020303" pitchFamily="34" charset="0"/>
              </a:rPr>
              <a:t> BCI </a:t>
            </a:r>
            <a:r>
              <a:rPr lang="es-ES" dirty="0" err="1">
                <a:effectLst/>
                <a:latin typeface="Futura Lt BT" panose="020B0402020204020303" pitchFamily="34" charset="0"/>
              </a:rPr>
              <a:t>competition</a:t>
            </a:r>
            <a:r>
              <a:rPr lang="es-ES" dirty="0">
                <a:effectLst/>
                <a:latin typeface="Futura Lt BT" panose="020B0402020204020303" pitchFamily="34" charset="0"/>
              </a:rPr>
              <a:t> IV. </a:t>
            </a:r>
            <a:r>
              <a:rPr lang="es-ES" dirty="0" err="1">
                <a:effectLst/>
                <a:latin typeface="Futura Lt BT" panose="020B0402020204020303" pitchFamily="34" charset="0"/>
              </a:rPr>
              <a:t>Frontiers</a:t>
            </a:r>
            <a:r>
              <a:rPr lang="es-ES" dirty="0">
                <a:effectLst/>
                <a:latin typeface="Futura Lt BT" panose="020B0402020204020303" pitchFamily="34" charset="0"/>
              </a:rPr>
              <a:t> in </a:t>
            </a:r>
            <a:r>
              <a:rPr lang="es-ES" dirty="0" err="1">
                <a:effectLst/>
                <a:latin typeface="Futura Lt BT" panose="020B0402020204020303" pitchFamily="34" charset="0"/>
              </a:rPr>
              <a:t>neuroscience</a:t>
            </a:r>
            <a:r>
              <a:rPr lang="es-ES" dirty="0">
                <a:effectLst/>
                <a:latin typeface="Futura Lt BT" panose="020B0402020204020303" pitchFamily="34" charset="0"/>
              </a:rPr>
              <a:t>, 6, 55.</a:t>
            </a:r>
            <a:endParaRPr lang="es-ES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668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575C9-6D36-454A-8841-F330E79D67F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3000"/>
            </a:schemeClr>
          </a:solidFill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Enhanced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 Multimodal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Fusion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 Framework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pic>
        <p:nvPicPr>
          <p:cNvPr id="13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37D45E4-78AF-4BC8-ADE5-E3F90D471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0085" y="1825625"/>
            <a:ext cx="8871829" cy="4351338"/>
          </a:xfrm>
        </p:spPr>
      </p:pic>
    </p:spTree>
    <p:extLst>
      <p:ext uri="{BB962C8B-B14F-4D97-AF65-F5344CB8AC3E}">
        <p14:creationId xmlns:p14="http://schemas.microsoft.com/office/powerpoint/2010/main" val="59967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AA59E-47D1-46A2-A9AE-1E209A2A85F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Enhanced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 Light"/>
              </a:rPr>
              <a:t> Multimodal Framework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5B1F18-AD79-4703-BF61-2FAE595E386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Capturar la señal</a:t>
            </a:r>
          </a:p>
          <a:p>
            <a:pPr marL="514350" indent="-514350">
              <a:buAutoNum type="arabicPeriod"/>
            </a:pP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Fast</a:t>
            </a:r>
            <a:r>
              <a:rPr lang="es-ES" dirty="0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 Fourier </a:t>
            </a:r>
            <a:r>
              <a:rPr lang="es-ES" dirty="0" err="1">
                <a:solidFill>
                  <a:schemeClr val="bg1"/>
                </a:solidFill>
                <a:latin typeface="Futura Lt BT" panose="020B0402020204020303" pitchFamily="34" charset="0"/>
                <a:cs typeface="Calibri" panose="020F0502020204030204"/>
              </a:rPr>
              <a:t>Transform</a:t>
            </a:r>
            <a:endParaRPr lang="es-ES" dirty="0">
              <a:solidFill>
                <a:schemeClr val="bg1"/>
              </a:solidFill>
              <a:latin typeface="Futura Lt BT" panose="020B0402020204020303" pitchFamily="34" charset="0"/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s-ES" dirty="0">
              <a:cs typeface="Calibri" panose="020F0502020204030204"/>
            </a:endParaRPr>
          </a:p>
        </p:txBody>
      </p:sp>
      <p:pic>
        <p:nvPicPr>
          <p:cNvPr id="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017ABAF-6DB5-4A50-92F6-9B9A09BAF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09" y="1825625"/>
            <a:ext cx="6090071" cy="29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928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E657041D2D794EB505963808989503" ma:contentTypeVersion="6" ma:contentTypeDescription="Create a new document." ma:contentTypeScope="" ma:versionID="7ff2dc7dd9f8238f0ea58bc7728f834c">
  <xsd:schema xmlns:xsd="http://www.w3.org/2001/XMLSchema" xmlns:xs="http://www.w3.org/2001/XMLSchema" xmlns:p="http://schemas.microsoft.com/office/2006/metadata/properties" xmlns:ns3="fee67e8b-7ab4-4fdd-b979-a50145e66f94" targetNamespace="http://schemas.microsoft.com/office/2006/metadata/properties" ma:root="true" ma:fieldsID="bdf6203172b5284d91f0492d18f74f24" ns3:_="">
    <xsd:import namespace="fee67e8b-7ab4-4fdd-b979-a50145e66f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67e8b-7ab4-4fdd-b979-a50145e66f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D78498-DAD4-4819-858D-9205B07F31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B30B24-4058-40B9-B3BA-FE5FCB0D2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67e8b-7ab4-4fdd-b979-a50145e66f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A29A57-9CE9-4674-9585-8A10B6FA9F02}">
  <ds:schemaRefs>
    <ds:schemaRef ds:uri="fee67e8b-7ab4-4fdd-b979-a50145e66f94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1072</Words>
  <Application>Microsoft Office PowerPoint</Application>
  <PresentationFormat>Panorámica</PresentationFormat>
  <Paragraphs>439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Futura Lt BT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Motor Imagery</vt:lpstr>
      <vt:lpstr>Presentación de PowerPoint</vt:lpstr>
      <vt:lpstr>Nuestra tarea:</vt:lpstr>
      <vt:lpstr>Enhanced Multimodal Fusion Framework</vt:lpstr>
      <vt:lpstr>Enhanced Multimodal Framework</vt:lpstr>
      <vt:lpstr>Enhanced Multimodal Framework</vt:lpstr>
      <vt:lpstr>Enhanced Multimodal Framework</vt:lpstr>
      <vt:lpstr>Enhanced Multimodal Framework</vt:lpstr>
      <vt:lpstr>Enhanced Multimodal Framework</vt:lpstr>
      <vt:lpstr>Enhanced Multimodal Framework</vt:lpstr>
      <vt:lpstr>Decisión Unimodal</vt:lpstr>
      <vt:lpstr>Presentación de PowerPoint</vt:lpstr>
      <vt:lpstr>Resultados - EMF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javier.fumanal</dc:creator>
  <cp:lastModifiedBy>Javier Fumanal</cp:lastModifiedBy>
  <cp:revision>380</cp:revision>
  <dcterms:created xsi:type="dcterms:W3CDTF">2021-02-17T14:13:46Z</dcterms:created>
  <dcterms:modified xsi:type="dcterms:W3CDTF">2021-02-24T14:20:12Z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0x01010049E657041D2D794EB505963808989503</vt:lpwstr>
  </property>
</Properties>
</file>